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5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hacO0NfV1siIft0KknsPcTOXOW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1399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8936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3085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7215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1a50c58f4e_2_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11a50c58f4e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3121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755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6241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0787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2123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0795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1521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364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1528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477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190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0457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6529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4265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3770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82900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345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53852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450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80176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0067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52419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71115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1a50c58f4e_2_1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g11a50c58f4e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8912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66317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19857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94267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47999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66133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477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92808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438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54057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9416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65954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06307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87631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4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97591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4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3104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8951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5369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116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3262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499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7"/>
          <p:cNvSpPr txBox="1"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Rockwell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7"/>
          <p:cNvSpPr txBox="1"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47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7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7"/>
          <p:cNvSpPr txBox="1">
            <a:spLocks noGrp="1"/>
          </p:cNvSpPr>
          <p:nvPr>
            <p:ph type="sldNum" idx="12"/>
          </p:nvPr>
        </p:nvSpPr>
        <p:spPr>
          <a:xfrm>
            <a:off x="476834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2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2"/>
          <p:cNvSpPr txBox="1">
            <a:spLocks noGrp="1"/>
          </p:cNvSpPr>
          <p:nvPr>
            <p:ph type="body" idx="1"/>
          </p:nvPr>
        </p:nvSpPr>
        <p:spPr>
          <a:xfrm rot="5400000">
            <a:off x="4371880" y="-904569"/>
            <a:ext cx="3450613" cy="929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2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2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2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3"/>
          <p:cNvSpPr txBox="1">
            <a:spLocks noGrp="1"/>
          </p:cNvSpPr>
          <p:nvPr>
            <p:ph type="title"/>
          </p:nvPr>
        </p:nvSpPr>
        <p:spPr>
          <a:xfrm rot="5400000">
            <a:off x="7604979" y="2321047"/>
            <a:ext cx="4659889" cy="16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3"/>
          <p:cNvSpPr txBox="1">
            <a:spLocks noGrp="1"/>
          </p:cNvSpPr>
          <p:nvPr>
            <p:ph type="body" idx="1"/>
          </p:nvPr>
        </p:nvSpPr>
        <p:spPr>
          <a:xfrm rot="5400000">
            <a:off x="2874055" y="-630409"/>
            <a:ext cx="4659889" cy="751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63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3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3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0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0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50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0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0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4"/>
          <p:cNvSpPr txBox="1"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Rockwell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4"/>
          <p:cNvSpPr txBox="1"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64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4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4"/>
          <p:cNvSpPr txBox="1">
            <a:spLocks noGrp="1"/>
          </p:cNvSpPr>
          <p:nvPr>
            <p:ph type="sldNum" idx="12"/>
          </p:nvPr>
        </p:nvSpPr>
        <p:spPr>
          <a:xfrm>
            <a:off x="476834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5"/>
          <p:cNvSpPr txBox="1"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ckwel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5"/>
          <p:cNvSpPr txBox="1"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65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5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5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6"/>
          <p:cNvSpPr txBox="1"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6"/>
          <p:cNvSpPr txBox="1">
            <a:spLocks noGrp="1"/>
          </p:cNvSpPr>
          <p:nvPr>
            <p:ph type="body" idx="1"/>
          </p:nvPr>
        </p:nvSpPr>
        <p:spPr>
          <a:xfrm>
            <a:off x="1447331" y="2010878"/>
            <a:ext cx="4488654" cy="344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66"/>
          <p:cNvSpPr txBox="1">
            <a:spLocks noGrp="1"/>
          </p:cNvSpPr>
          <p:nvPr>
            <p:ph type="body" idx="2"/>
          </p:nvPr>
        </p:nvSpPr>
        <p:spPr>
          <a:xfrm>
            <a:off x="6254140" y="2017343"/>
            <a:ext cx="4488654" cy="344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66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6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6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7"/>
          <p:cNvSpPr txBox="1"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67"/>
          <p:cNvSpPr txBox="1"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67"/>
          <p:cNvSpPr txBox="1">
            <a:spLocks noGrp="1"/>
          </p:cNvSpPr>
          <p:nvPr>
            <p:ph type="body" idx="2"/>
          </p:nvPr>
        </p:nvSpPr>
        <p:spPr>
          <a:xfrm>
            <a:off x="1447191" y="2824269"/>
            <a:ext cx="4488794" cy="264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67"/>
          <p:cNvSpPr txBox="1">
            <a:spLocks noGrp="1"/>
          </p:cNvSpPr>
          <p:nvPr>
            <p:ph type="body" idx="3"/>
          </p:nvPr>
        </p:nvSpPr>
        <p:spPr>
          <a:xfrm>
            <a:off x="6256025" y="2023003"/>
            <a:ext cx="4488794" cy="8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67"/>
          <p:cNvSpPr txBox="1">
            <a:spLocks noGrp="1"/>
          </p:cNvSpPr>
          <p:nvPr>
            <p:ph type="body" idx="4"/>
          </p:nvPr>
        </p:nvSpPr>
        <p:spPr>
          <a:xfrm>
            <a:off x="6256025" y="2821491"/>
            <a:ext cx="4488794" cy="263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67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67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67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8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8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8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68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9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9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9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0"/>
          <p:cNvSpPr txBox="1"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ckwel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70"/>
          <p:cNvSpPr txBox="1">
            <a:spLocks noGrp="1"/>
          </p:cNvSpPr>
          <p:nvPr>
            <p:ph type="body" idx="1"/>
          </p:nvPr>
        </p:nvSpPr>
        <p:spPr>
          <a:xfrm>
            <a:off x="4730324" y="798974"/>
            <a:ext cx="6012470" cy="465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70"/>
          <p:cNvSpPr txBox="1">
            <a:spLocks noGrp="1"/>
          </p:cNvSpPr>
          <p:nvPr>
            <p:ph type="body" idx="2"/>
          </p:nvPr>
        </p:nvSpPr>
        <p:spPr>
          <a:xfrm>
            <a:off x="1444671" y="3205491"/>
            <a:ext cx="2961967" cy="2248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2" name="Google Shape;142;p70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70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70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8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8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8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8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71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47" name="Google Shape;147;p71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rotWithShape="1">
              <a:blip r:embed="rId2">
                <a:alphaModFix amt="30000"/>
              </a:blip>
              <a:tile tx="0" ty="0" sx="100000" sy="100000" flip="none" algn="ctr"/>
            </a:blipFill>
            <a:ln>
              <a:noFill/>
            </a:ln>
            <a:effectLst>
              <a:outerShdw blurRad="127000" dist="228600" dir="4740000" sx="98000" sy="98000" algn="tl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1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ap="flat" cmpd="sng">
              <a:solidFill>
                <a:srgbClr val="3D352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71"/>
          <p:cNvSpPr txBox="1"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71"/>
          <p:cNvSpPr>
            <a:spLocks noGrp="1"/>
          </p:cNvSpPr>
          <p:nvPr>
            <p:ph type="pic" idx="2"/>
          </p:nvPr>
        </p:nvSpPr>
        <p:spPr>
          <a:xfrm>
            <a:off x="8124389" y="1122542"/>
            <a:ext cx="2791171" cy="3866327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noFill/>
          </a:ln>
        </p:spPr>
      </p:sp>
      <p:sp>
        <p:nvSpPr>
          <p:cNvPr id="151" name="Google Shape;151;p71"/>
          <p:cNvSpPr txBox="1">
            <a:spLocks noGrp="1"/>
          </p:cNvSpPr>
          <p:nvPr>
            <p:ph type="body" idx="1"/>
          </p:nvPr>
        </p:nvSpPr>
        <p:spPr>
          <a:xfrm>
            <a:off x="1450329" y="3059600"/>
            <a:ext cx="5524404" cy="209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2" name="Google Shape;152;p71"/>
          <p:cNvSpPr txBox="1">
            <a:spLocks noGrp="1"/>
          </p:cNvSpPr>
          <p:nvPr>
            <p:ph type="dt" idx="10"/>
          </p:nvPr>
        </p:nvSpPr>
        <p:spPr>
          <a:xfrm>
            <a:off x="1447382" y="5469856"/>
            <a:ext cx="5527351" cy="32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71"/>
          <p:cNvSpPr txBox="1">
            <a:spLocks noGrp="1"/>
          </p:cNvSpPr>
          <p:nvPr>
            <p:ph type="ftr" idx="11"/>
          </p:nvPr>
        </p:nvSpPr>
        <p:spPr>
          <a:xfrm>
            <a:off x="1447382" y="318640"/>
            <a:ext cx="5541004" cy="32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71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2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2"/>
          <p:cNvSpPr txBox="1">
            <a:spLocks noGrp="1"/>
          </p:cNvSpPr>
          <p:nvPr>
            <p:ph type="body" idx="1"/>
          </p:nvPr>
        </p:nvSpPr>
        <p:spPr>
          <a:xfrm rot="5400000">
            <a:off x="4371880" y="-904569"/>
            <a:ext cx="3450613" cy="929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72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72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72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3"/>
          <p:cNvSpPr txBox="1">
            <a:spLocks noGrp="1"/>
          </p:cNvSpPr>
          <p:nvPr>
            <p:ph type="title"/>
          </p:nvPr>
        </p:nvSpPr>
        <p:spPr>
          <a:xfrm rot="5400000">
            <a:off x="7604979" y="2321047"/>
            <a:ext cx="4659889" cy="16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73"/>
          <p:cNvSpPr txBox="1">
            <a:spLocks noGrp="1"/>
          </p:cNvSpPr>
          <p:nvPr>
            <p:ph type="body" idx="1"/>
          </p:nvPr>
        </p:nvSpPr>
        <p:spPr>
          <a:xfrm rot="5400000">
            <a:off x="2874055" y="-630409"/>
            <a:ext cx="4659889" cy="751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73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73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73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52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78" name="Google Shape;178;p52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rotWithShape="1">
              <a:blip r:embed="rId2">
                <a:alphaModFix amt="30000"/>
              </a:blip>
              <a:tile tx="0" ty="0" sx="100000" sy="100000" flip="none" algn="ctr"/>
            </a:blipFill>
            <a:ln>
              <a:noFill/>
            </a:ln>
            <a:effectLst>
              <a:outerShdw blurRad="127000" dist="228600" dir="4740000" sx="98000" sy="98000" algn="tl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2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ap="flat" cmpd="sng">
              <a:solidFill>
                <a:srgbClr val="3D352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52"/>
          <p:cNvSpPr txBox="1"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52"/>
          <p:cNvSpPr>
            <a:spLocks noGrp="1"/>
          </p:cNvSpPr>
          <p:nvPr>
            <p:ph type="pic" idx="2"/>
          </p:nvPr>
        </p:nvSpPr>
        <p:spPr>
          <a:xfrm>
            <a:off x="8124389" y="1122542"/>
            <a:ext cx="2791171" cy="3866327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noFill/>
          </a:ln>
        </p:spPr>
      </p:sp>
      <p:sp>
        <p:nvSpPr>
          <p:cNvPr id="182" name="Google Shape;182;p52"/>
          <p:cNvSpPr txBox="1">
            <a:spLocks noGrp="1"/>
          </p:cNvSpPr>
          <p:nvPr>
            <p:ph type="body" idx="1"/>
          </p:nvPr>
        </p:nvSpPr>
        <p:spPr>
          <a:xfrm>
            <a:off x="1450329" y="3059600"/>
            <a:ext cx="5524404" cy="209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3" name="Google Shape;183;p52"/>
          <p:cNvSpPr txBox="1">
            <a:spLocks noGrp="1"/>
          </p:cNvSpPr>
          <p:nvPr>
            <p:ph type="dt" idx="10"/>
          </p:nvPr>
        </p:nvSpPr>
        <p:spPr>
          <a:xfrm>
            <a:off x="1447382" y="5469856"/>
            <a:ext cx="5527351" cy="32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2"/>
          <p:cNvSpPr txBox="1">
            <a:spLocks noGrp="1"/>
          </p:cNvSpPr>
          <p:nvPr>
            <p:ph type="ftr" idx="11"/>
          </p:nvPr>
        </p:nvSpPr>
        <p:spPr>
          <a:xfrm>
            <a:off x="1447382" y="318640"/>
            <a:ext cx="5541004" cy="32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2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3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3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53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53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53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4"/>
          <p:cNvSpPr txBox="1"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Rockwell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4"/>
          <p:cNvSpPr txBox="1"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74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4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74"/>
          <p:cNvSpPr txBox="1">
            <a:spLocks noGrp="1"/>
          </p:cNvSpPr>
          <p:nvPr>
            <p:ph type="sldNum" idx="12"/>
          </p:nvPr>
        </p:nvSpPr>
        <p:spPr>
          <a:xfrm>
            <a:off x="476834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5"/>
          <p:cNvSpPr txBox="1"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ckwel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75"/>
          <p:cNvSpPr txBox="1"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75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75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75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6"/>
          <p:cNvSpPr txBox="1"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76"/>
          <p:cNvSpPr txBox="1">
            <a:spLocks noGrp="1"/>
          </p:cNvSpPr>
          <p:nvPr>
            <p:ph type="body" idx="1"/>
          </p:nvPr>
        </p:nvSpPr>
        <p:spPr>
          <a:xfrm>
            <a:off x="1447331" y="2010878"/>
            <a:ext cx="4488654" cy="344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76"/>
          <p:cNvSpPr txBox="1">
            <a:spLocks noGrp="1"/>
          </p:cNvSpPr>
          <p:nvPr>
            <p:ph type="body" idx="2"/>
          </p:nvPr>
        </p:nvSpPr>
        <p:spPr>
          <a:xfrm>
            <a:off x="6254140" y="2017343"/>
            <a:ext cx="4488654" cy="344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76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76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76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7"/>
          <p:cNvSpPr txBox="1"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7"/>
          <p:cNvSpPr txBox="1"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8" name="Google Shape;218;p77"/>
          <p:cNvSpPr txBox="1">
            <a:spLocks noGrp="1"/>
          </p:cNvSpPr>
          <p:nvPr>
            <p:ph type="body" idx="2"/>
          </p:nvPr>
        </p:nvSpPr>
        <p:spPr>
          <a:xfrm>
            <a:off x="1447191" y="2824269"/>
            <a:ext cx="4488794" cy="264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77"/>
          <p:cNvSpPr txBox="1">
            <a:spLocks noGrp="1"/>
          </p:cNvSpPr>
          <p:nvPr>
            <p:ph type="body" idx="3"/>
          </p:nvPr>
        </p:nvSpPr>
        <p:spPr>
          <a:xfrm>
            <a:off x="6256025" y="2023003"/>
            <a:ext cx="4488794" cy="8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p77"/>
          <p:cNvSpPr txBox="1">
            <a:spLocks noGrp="1"/>
          </p:cNvSpPr>
          <p:nvPr>
            <p:ph type="body" idx="4"/>
          </p:nvPr>
        </p:nvSpPr>
        <p:spPr>
          <a:xfrm>
            <a:off x="6256025" y="2821491"/>
            <a:ext cx="4488794" cy="263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77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7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77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5"/>
          <p:cNvSpPr txBox="1"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ckwel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5"/>
          <p:cNvSpPr txBox="1"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5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5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5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8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8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8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78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9"/>
          <p:cNvSpPr txBox="1"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ckwel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79"/>
          <p:cNvSpPr txBox="1">
            <a:spLocks noGrp="1"/>
          </p:cNvSpPr>
          <p:nvPr>
            <p:ph type="body" idx="1"/>
          </p:nvPr>
        </p:nvSpPr>
        <p:spPr>
          <a:xfrm>
            <a:off x="4730324" y="798974"/>
            <a:ext cx="6012470" cy="465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79"/>
          <p:cNvSpPr txBox="1">
            <a:spLocks noGrp="1"/>
          </p:cNvSpPr>
          <p:nvPr>
            <p:ph type="body" idx="2"/>
          </p:nvPr>
        </p:nvSpPr>
        <p:spPr>
          <a:xfrm>
            <a:off x="1444671" y="3205491"/>
            <a:ext cx="2961967" cy="2248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3" name="Google Shape;233;p79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79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79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0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80"/>
          <p:cNvSpPr txBox="1">
            <a:spLocks noGrp="1"/>
          </p:cNvSpPr>
          <p:nvPr>
            <p:ph type="body" idx="1"/>
          </p:nvPr>
        </p:nvSpPr>
        <p:spPr>
          <a:xfrm rot="5400000">
            <a:off x="4371880" y="-904569"/>
            <a:ext cx="3450613" cy="929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80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80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80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1"/>
          <p:cNvSpPr txBox="1">
            <a:spLocks noGrp="1"/>
          </p:cNvSpPr>
          <p:nvPr>
            <p:ph type="title"/>
          </p:nvPr>
        </p:nvSpPr>
        <p:spPr>
          <a:xfrm rot="5400000">
            <a:off x="7604979" y="2321047"/>
            <a:ext cx="4659889" cy="16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81"/>
          <p:cNvSpPr txBox="1">
            <a:spLocks noGrp="1"/>
          </p:cNvSpPr>
          <p:nvPr>
            <p:ph type="body" idx="1"/>
          </p:nvPr>
        </p:nvSpPr>
        <p:spPr>
          <a:xfrm rot="5400000">
            <a:off x="2874055" y="-630409"/>
            <a:ext cx="4659889" cy="751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81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81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81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6"/>
          <p:cNvSpPr txBox="1"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body" idx="1"/>
          </p:nvPr>
        </p:nvSpPr>
        <p:spPr>
          <a:xfrm>
            <a:off x="1447331" y="2010878"/>
            <a:ext cx="4488654" cy="344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body" idx="2"/>
          </p:nvPr>
        </p:nvSpPr>
        <p:spPr>
          <a:xfrm>
            <a:off x="6254140" y="2017343"/>
            <a:ext cx="4488654" cy="344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6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6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6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7"/>
          <p:cNvSpPr txBox="1"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7"/>
          <p:cNvSpPr txBox="1"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57"/>
          <p:cNvSpPr txBox="1">
            <a:spLocks noGrp="1"/>
          </p:cNvSpPr>
          <p:nvPr>
            <p:ph type="body" idx="2"/>
          </p:nvPr>
        </p:nvSpPr>
        <p:spPr>
          <a:xfrm>
            <a:off x="1447191" y="2824269"/>
            <a:ext cx="4488794" cy="264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7"/>
          <p:cNvSpPr txBox="1">
            <a:spLocks noGrp="1"/>
          </p:cNvSpPr>
          <p:nvPr>
            <p:ph type="body" idx="3"/>
          </p:nvPr>
        </p:nvSpPr>
        <p:spPr>
          <a:xfrm>
            <a:off x="6256025" y="2023003"/>
            <a:ext cx="4488794" cy="8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57"/>
          <p:cNvSpPr txBox="1">
            <a:spLocks noGrp="1"/>
          </p:cNvSpPr>
          <p:nvPr>
            <p:ph type="body" idx="4"/>
          </p:nvPr>
        </p:nvSpPr>
        <p:spPr>
          <a:xfrm>
            <a:off x="6256025" y="2821491"/>
            <a:ext cx="4488794" cy="263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7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7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7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8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8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8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8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9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9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9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0"/>
          <p:cNvSpPr txBox="1"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ckwel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body" idx="1"/>
          </p:nvPr>
        </p:nvSpPr>
        <p:spPr>
          <a:xfrm>
            <a:off x="4730324" y="798974"/>
            <a:ext cx="6012470" cy="465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body" idx="2"/>
          </p:nvPr>
        </p:nvSpPr>
        <p:spPr>
          <a:xfrm>
            <a:off x="1444671" y="3205491"/>
            <a:ext cx="2961967" cy="2248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60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0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0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61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66" name="Google Shape;66;p61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rotWithShape="1">
              <a:blip r:embed="rId2">
                <a:alphaModFix amt="30000"/>
              </a:blip>
              <a:tile tx="0" ty="0" sx="100000" sy="100000" flip="none" algn="ctr"/>
            </a:blipFill>
            <a:ln>
              <a:noFill/>
            </a:ln>
            <a:effectLst>
              <a:outerShdw blurRad="127000" dist="228600" dir="4740000" sx="98000" sy="98000" algn="tl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1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ap="flat" cmpd="sng">
              <a:solidFill>
                <a:srgbClr val="3D352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61"/>
          <p:cNvSpPr txBox="1"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1"/>
          <p:cNvSpPr>
            <a:spLocks noGrp="1"/>
          </p:cNvSpPr>
          <p:nvPr>
            <p:ph type="pic" idx="2"/>
          </p:nvPr>
        </p:nvSpPr>
        <p:spPr>
          <a:xfrm>
            <a:off x="8124389" y="1122542"/>
            <a:ext cx="2791171" cy="3866327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noFill/>
          </a:ln>
        </p:spPr>
      </p:sp>
      <p:sp>
        <p:nvSpPr>
          <p:cNvPr id="70" name="Google Shape;70;p61"/>
          <p:cNvSpPr txBox="1">
            <a:spLocks noGrp="1"/>
          </p:cNvSpPr>
          <p:nvPr>
            <p:ph type="body" idx="1"/>
          </p:nvPr>
        </p:nvSpPr>
        <p:spPr>
          <a:xfrm>
            <a:off x="1450329" y="3059600"/>
            <a:ext cx="5524404" cy="209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61"/>
          <p:cNvSpPr txBox="1">
            <a:spLocks noGrp="1"/>
          </p:cNvSpPr>
          <p:nvPr>
            <p:ph type="dt" idx="10"/>
          </p:nvPr>
        </p:nvSpPr>
        <p:spPr>
          <a:xfrm>
            <a:off x="1447382" y="5469856"/>
            <a:ext cx="5527351" cy="32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1"/>
          <p:cNvSpPr txBox="1">
            <a:spLocks noGrp="1"/>
          </p:cNvSpPr>
          <p:nvPr>
            <p:ph type="ftr" idx="11"/>
          </p:nvPr>
        </p:nvSpPr>
        <p:spPr>
          <a:xfrm>
            <a:off x="1447382" y="318640"/>
            <a:ext cx="5541004" cy="32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1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B8C2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6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  <a:defRPr sz="32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6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8" name="Google Shape;8;p46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9" name="Google Shape;9;p46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0" name="Google Shape;10;p46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11" name="Google Shape;11;p46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46"/>
          <p:cNvPicPr preferRelativeResize="0"/>
          <p:nvPr/>
        </p:nvPicPr>
        <p:blipFill rotWithShape="1">
          <a:blip r:embed="rId1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46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9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  <a:defRPr sz="32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90" name="Google Shape;90;p49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91" name="Google Shape;91;p49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92" name="Google Shape;92;p49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49"/>
          <p:cNvPicPr preferRelativeResize="0"/>
          <p:nvPr/>
        </p:nvPicPr>
        <p:blipFill rotWithShape="1">
          <a:blip r:embed="rId1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49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1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  <a:defRPr sz="32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9" name="Google Shape;169;p51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70" name="Google Shape;170;p51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71" name="Google Shape;171;p51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72" name="Google Shape;172;p51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  <p:sp>
        <p:nvSpPr>
          <p:cNvPr id="173" name="Google Shape;173;p51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" name="Google Shape;174;p51"/>
          <p:cNvPicPr preferRelativeResize="0"/>
          <p:nvPr/>
        </p:nvPicPr>
        <p:blipFill rotWithShape="1">
          <a:blip r:embed="rId1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5" name="Google Shape;175;p51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bcreche@gmail.com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www.totstoteensbanogue.com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6715" y="862429"/>
            <a:ext cx="4547070" cy="454707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"/>
          <p:cNvSpPr txBox="1">
            <a:spLocks noGrp="1"/>
          </p:cNvSpPr>
          <p:nvPr>
            <p:ph type="ctrTitle"/>
          </p:nvPr>
        </p:nvSpPr>
        <p:spPr>
          <a:xfrm>
            <a:off x="6579647" y="967166"/>
            <a:ext cx="4960442" cy="246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Rockwell"/>
              <a:buNone/>
            </a:pPr>
            <a:r>
              <a:rPr lang="en-IE" sz="4800" b="1"/>
              <a:t>BANOGUE NATIONAL SCHOOL</a:t>
            </a:r>
            <a:br>
              <a:rPr lang="en-IE" sz="4800" b="1"/>
            </a:br>
            <a:endParaRPr sz="4800"/>
          </a:p>
        </p:txBody>
      </p:sp>
      <p:sp>
        <p:nvSpPr>
          <p:cNvPr id="254" name="Google Shape;254;p1"/>
          <p:cNvSpPr txBox="1">
            <a:spLocks noGrp="1"/>
          </p:cNvSpPr>
          <p:nvPr>
            <p:ph type="subTitle" idx="1"/>
          </p:nvPr>
        </p:nvSpPr>
        <p:spPr>
          <a:xfrm>
            <a:off x="6575110" y="3448294"/>
            <a:ext cx="4861923" cy="168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IE" sz="3600" b="1" dirty="0"/>
              <a:t>OPEN EVENING</a:t>
            </a:r>
            <a:endParaRPr dirty="0"/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IE" sz="2400" b="1" dirty="0" smtClean="0"/>
              <a:t>February 2023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0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2" name="Google Shape;342;p10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" name="Google Shape;343;p10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44" name="Google Shape;344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19956" r="-1" b="9286"/>
          <a:stretch/>
        </p:blipFill>
        <p:spPr>
          <a:xfrm>
            <a:off x="20" y="10"/>
            <a:ext cx="1219167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0"/>
          <p:cNvSpPr/>
          <p:nvPr/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46" name="Google Shape;346;p10"/>
          <p:cNvSpPr txBox="1">
            <a:spLocks noGrp="1"/>
          </p:cNvSpPr>
          <p:nvPr>
            <p:ph type="title"/>
          </p:nvPr>
        </p:nvSpPr>
        <p:spPr>
          <a:xfrm>
            <a:off x="6094412" y="5073597"/>
            <a:ext cx="5279490" cy="112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CLASSROOM LIBRARIES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Google Shape;352;p11" descr="A close up of a white wall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3" name="Google Shape;353;p11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4" name="Google Shape;354;p11" descr="A picture containing indoor, wall, floor, refrigerator&#10;&#10;Description generated with very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17323" b="9147"/>
          <a:stretch/>
        </p:blipFill>
        <p:spPr>
          <a:xfrm>
            <a:off x="20" y="10"/>
            <a:ext cx="12191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1"/>
          <p:cNvSpPr/>
          <p:nvPr/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56" name="Google Shape;356;p11"/>
          <p:cNvSpPr txBox="1">
            <a:spLocks noGrp="1"/>
          </p:cNvSpPr>
          <p:nvPr>
            <p:ph type="title"/>
          </p:nvPr>
        </p:nvSpPr>
        <p:spPr>
          <a:xfrm>
            <a:off x="4060512" y="5075836"/>
            <a:ext cx="6835556" cy="112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ckwell"/>
              <a:buNone/>
            </a:pPr>
            <a:r>
              <a:rPr lang="en-IE" sz="2800"/>
              <a:t>SPECIAL EDUCATIONAL NEEDS ROOM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1a50c58f4e_2_2"/>
          <p:cNvSpPr/>
          <p:nvPr/>
        </p:nvSpPr>
        <p:spPr>
          <a:xfrm>
            <a:off x="0" y="3622291"/>
            <a:ext cx="12192000" cy="2505900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g11a50c58f4e_2_2" descr="A close up of a white wall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t="1540" b="-1539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3" name="Google Shape;363;g11a50c58f4e_2_2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64" name="Google Shape;364;g11a50c58f4e_2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7567377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11a50c58f4e_2_2"/>
          <p:cNvSpPr/>
          <p:nvPr/>
        </p:nvSpPr>
        <p:spPr>
          <a:xfrm>
            <a:off x="2578475" y="271821"/>
            <a:ext cx="8295300" cy="927900"/>
          </a:xfrm>
          <a:prstGeom prst="rect">
            <a:avLst/>
          </a:prstGeom>
          <a:solidFill>
            <a:srgbClr val="000001">
              <a:alpha val="749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66" name="Google Shape;366;g11a50c58f4e_2_2"/>
          <p:cNvSpPr txBox="1">
            <a:spLocks noGrp="1"/>
          </p:cNvSpPr>
          <p:nvPr>
            <p:ph type="title"/>
          </p:nvPr>
        </p:nvSpPr>
        <p:spPr>
          <a:xfrm>
            <a:off x="3200925" y="439980"/>
            <a:ext cx="68355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ckwell"/>
              <a:buNone/>
            </a:pPr>
            <a:r>
              <a:rPr lang="en-IE" sz="2800"/>
              <a:t>ASD CLASSROOM</a:t>
            </a:r>
            <a:endParaRPr/>
          </a:p>
        </p:txBody>
      </p:sp>
      <p:sp>
        <p:nvSpPr>
          <p:cNvPr id="367" name="Google Shape;367;g11a50c58f4e_2_2"/>
          <p:cNvSpPr/>
          <p:nvPr/>
        </p:nvSpPr>
        <p:spPr>
          <a:xfrm>
            <a:off x="236850" y="3622291"/>
            <a:ext cx="6030300" cy="3169500"/>
          </a:xfrm>
          <a:prstGeom prst="rect">
            <a:avLst/>
          </a:prstGeom>
          <a:solidFill>
            <a:srgbClr val="000001">
              <a:alpha val="749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68" name="Google Shape;368;g11a50c58f4e_2_2"/>
          <p:cNvSpPr txBox="1"/>
          <p:nvPr/>
        </p:nvSpPr>
        <p:spPr>
          <a:xfrm>
            <a:off x="716250" y="3831875"/>
            <a:ext cx="5550900" cy="2985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b="1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Our school opened its first ASD class in August 2021 and we are delighted </a:t>
            </a:r>
            <a:r>
              <a:rPr lang="en-IE" b="1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that a 2</a:t>
            </a:r>
            <a:r>
              <a:rPr lang="en-IE" b="1" baseline="30000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nd</a:t>
            </a:r>
            <a:r>
              <a:rPr lang="en-IE" b="1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class has been sanctioned </a:t>
            </a:r>
            <a:r>
              <a:rPr lang="en-IE" b="1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</a:t>
            </a:r>
            <a:r>
              <a:rPr lang="en-IE" b="1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 open in September 2023. </a:t>
            </a:r>
            <a:endParaRPr b="1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b="1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b="1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Our </a:t>
            </a:r>
            <a:r>
              <a:rPr lang="en-IE" b="1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ASD class operates using the TEACCH Autism Programme.</a:t>
            </a:r>
            <a:endParaRPr b="1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b="1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We enable children to access the curriculum using tools and resources appropriate to their needs with a lower pupil to staff ratio. </a:t>
            </a:r>
            <a:endParaRPr b="1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b="1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Pupils from the ASD class can also benefit from integration with their mainstream peers.  </a:t>
            </a:r>
            <a:endParaRPr b="1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2"/>
          <p:cNvSpPr/>
          <p:nvPr/>
        </p:nvSpPr>
        <p:spPr>
          <a:xfrm>
            <a:off x="2" y="0"/>
            <a:ext cx="12191695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74" name="Google Shape;374;p12" descr="A group of people in a room&#10;&#10;Description generated with very high confidence"/>
          <p:cNvPicPr preferRelativeResize="0"/>
          <p:nvPr/>
        </p:nvPicPr>
        <p:blipFill rotWithShape="1">
          <a:blip r:embed="rId3">
            <a:alphaModFix amt="50000"/>
          </a:blip>
          <a:srcRect t="16042" r="-1"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2"/>
          <p:cNvSpPr txBox="1">
            <a:spLocks noGrp="1"/>
          </p:cNvSpPr>
          <p:nvPr>
            <p:ph type="ctrTitle"/>
          </p:nvPr>
        </p:nvSpPr>
        <p:spPr>
          <a:xfrm>
            <a:off x="4976636" y="992221"/>
            <a:ext cx="6247308" cy="79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ckwell"/>
              <a:buNone/>
            </a:pPr>
            <a:r>
              <a:rPr lang="en-IE" sz="4800">
                <a:solidFill>
                  <a:schemeClr val="lt1"/>
                </a:solidFill>
              </a:rPr>
              <a:t>STATE OF THE ART TECHNOLOGY</a:t>
            </a:r>
            <a:br>
              <a:rPr lang="en-IE" sz="4800">
                <a:solidFill>
                  <a:schemeClr val="lt1"/>
                </a:solidFill>
              </a:rPr>
            </a:br>
            <a:endParaRPr sz="4800">
              <a:solidFill>
                <a:schemeClr val="lt1"/>
              </a:solidFill>
            </a:endParaRPr>
          </a:p>
        </p:txBody>
      </p:sp>
      <p:sp>
        <p:nvSpPr>
          <p:cNvPr id="376" name="Google Shape;376;p12"/>
          <p:cNvSpPr txBox="1">
            <a:spLocks noGrp="1"/>
          </p:cNvSpPr>
          <p:nvPr>
            <p:ph type="subTitle" idx="1"/>
          </p:nvPr>
        </p:nvSpPr>
        <p:spPr>
          <a:xfrm>
            <a:off x="968056" y="996610"/>
            <a:ext cx="3363901" cy="486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dirty="0"/>
          </a:p>
        </p:txBody>
      </p:sp>
      <p:cxnSp>
        <p:nvCxnSpPr>
          <p:cNvPr id="377" name="Google Shape;377;p12"/>
          <p:cNvCxnSpPr/>
          <p:nvPr/>
        </p:nvCxnSpPr>
        <p:spPr>
          <a:xfrm>
            <a:off x="4654296" y="1600200"/>
            <a:ext cx="0" cy="3657600"/>
          </a:xfrm>
          <a:prstGeom prst="straightConnector1">
            <a:avLst/>
          </a:prstGeom>
          <a:noFill/>
          <a:ln w="31750" cap="flat" cmpd="sng">
            <a:solidFill>
              <a:schemeClr val="lt1">
                <a:alpha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3"/>
          <p:cNvSpPr/>
          <p:nvPr/>
        </p:nvSpPr>
        <p:spPr>
          <a:xfrm>
            <a:off x="2" y="0"/>
            <a:ext cx="12191695" cy="6858000"/>
          </a:xfrm>
          <a:prstGeom prst="rect">
            <a:avLst/>
          </a:prstGeom>
          <a:gradFill>
            <a:gsLst>
              <a:gs pos="0">
                <a:srgbClr val="4B4B4B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83" name="Google Shape;383;p13"/>
          <p:cNvSpPr/>
          <p:nvPr/>
        </p:nvSpPr>
        <p:spPr>
          <a:xfrm>
            <a:off x="-8447" y="1892455"/>
            <a:ext cx="12192000" cy="4105800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chemeClr val="dk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384" name="Google Shape;384;p13"/>
          <p:cNvCxnSpPr/>
          <p:nvPr/>
        </p:nvCxnSpPr>
        <p:spPr>
          <a:xfrm>
            <a:off x="0" y="6128413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5" name="Google Shape;385;p13"/>
          <p:cNvCxnSpPr/>
          <p:nvPr/>
        </p:nvCxnSpPr>
        <p:spPr>
          <a:xfrm>
            <a:off x="1451579" y="2146542"/>
            <a:ext cx="3272094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6" name="Google Shape;386;p13"/>
          <p:cNvSpPr txBox="1"/>
          <p:nvPr/>
        </p:nvSpPr>
        <p:spPr>
          <a:xfrm>
            <a:off x="1451580" y="3122496"/>
            <a:ext cx="3530157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</a:pPr>
            <a:endParaRPr sz="32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87" name="Google Shape;387;p13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13"/>
          <p:cNvSpPr txBox="1">
            <a:spLocks noGrp="1"/>
          </p:cNvSpPr>
          <p:nvPr>
            <p:ph type="title"/>
          </p:nvPr>
        </p:nvSpPr>
        <p:spPr>
          <a:xfrm>
            <a:off x="1451579" y="1209828"/>
            <a:ext cx="3272093" cy="3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 b="1"/>
              <a:t>ABOUT OUR SCHOOL</a:t>
            </a:r>
            <a:endParaRPr/>
          </a:p>
        </p:txBody>
      </p:sp>
      <p:sp>
        <p:nvSpPr>
          <p:cNvPr id="389" name="Google Shape;389;p13"/>
          <p:cNvSpPr/>
          <p:nvPr/>
        </p:nvSpPr>
        <p:spPr>
          <a:xfrm>
            <a:off x="5141913" y="803275"/>
            <a:ext cx="5913437" cy="70961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CF2E0"/>
              </a:gs>
              <a:gs pos="100000">
                <a:srgbClr val="F8D38B">
                  <a:alpha val="91764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7</a:t>
            </a:r>
            <a:r>
              <a:rPr lang="en-IE" sz="1800" b="0" i="0" u="none" strike="noStrike" cap="none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-IE" sz="18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teachers on </a:t>
            </a:r>
            <a:r>
              <a:rPr lang="en-IE" sz="1800" b="0" i="0" u="none" strike="noStrike" cap="none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staff. </a:t>
            </a:r>
            <a:r>
              <a:rPr lang="en-IE" sz="1800" b="0" i="0" u="none" strike="noStrike" cap="none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4 mainstream teachers, 2 Learning support teachers and 1 special class teacher  </a:t>
            </a: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90" name="Google Shape;390;p13"/>
          <p:cNvSpPr/>
          <p:nvPr/>
        </p:nvSpPr>
        <p:spPr>
          <a:xfrm>
            <a:off x="5094213" y="1643045"/>
            <a:ext cx="6008835" cy="21730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CF2E0"/>
              </a:gs>
              <a:gs pos="100000">
                <a:srgbClr val="F8D38B">
                  <a:alpha val="91764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9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We are a growing school and we appointed our 4</a:t>
            </a:r>
            <a:r>
              <a:rPr lang="en-IE" sz="1900" baseline="300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th</a:t>
            </a:r>
            <a:r>
              <a:rPr lang="en-IE" sz="19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mainstream teacher in September 2022.</a:t>
            </a: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9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2 classes are taught in each room. Junior and Senior Infants, 1</a:t>
            </a:r>
            <a:r>
              <a:rPr lang="en-IE" sz="1900" baseline="300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st</a:t>
            </a:r>
            <a:r>
              <a:rPr lang="en-IE" sz="19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and 2</a:t>
            </a:r>
            <a:r>
              <a:rPr lang="en-IE" sz="1900" baseline="300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nd</a:t>
            </a:r>
            <a:r>
              <a:rPr lang="en-IE" sz="19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, 3</a:t>
            </a:r>
            <a:r>
              <a:rPr lang="en-IE" sz="1900" baseline="300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rd</a:t>
            </a:r>
            <a:r>
              <a:rPr lang="en-IE" sz="19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and 4</a:t>
            </a:r>
            <a:r>
              <a:rPr lang="en-IE" sz="1900" baseline="300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th</a:t>
            </a:r>
            <a:r>
              <a:rPr lang="en-IE" sz="19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5</a:t>
            </a:r>
            <a:r>
              <a:rPr lang="en-IE" sz="1900" baseline="300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th</a:t>
            </a:r>
            <a:r>
              <a:rPr lang="en-IE" sz="19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and 6</a:t>
            </a:r>
            <a:r>
              <a:rPr lang="en-IE" sz="1900" baseline="300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th</a:t>
            </a:r>
            <a:r>
              <a:rPr lang="en-IE" sz="19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</a:t>
            </a: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900" b="0" i="0" u="none" strike="noStrike" cap="none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We also have one ASD class for children who have been diagnosed with autism and we have a second ASD classroom sanctioned to open in September</a:t>
            </a:r>
            <a:endParaRPr sz="1900" b="0" i="0" u="none" strike="noStrike" cap="none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91" name="Google Shape;391;p13"/>
          <p:cNvSpPr/>
          <p:nvPr/>
        </p:nvSpPr>
        <p:spPr>
          <a:xfrm>
            <a:off x="5189748" y="4065466"/>
            <a:ext cx="5913300" cy="709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CF2E0"/>
              </a:gs>
              <a:gs pos="100000">
                <a:srgbClr val="F8D38B">
                  <a:alpha val="91764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Four</a:t>
            </a:r>
            <a:r>
              <a:rPr lang="en-IE" sz="1800" b="0" i="0" u="none" strike="noStrike" cap="none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-IE" sz="1800" b="0" i="0" u="none" strike="noStrike" cap="none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full time Special Needs Assistants are employed at the school.</a:t>
            </a:r>
            <a:endParaRPr sz="1800" b="0" i="0" u="none" strike="noStrike" cap="none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4"/>
          <p:cNvSpPr/>
          <p:nvPr/>
        </p:nvSpPr>
        <p:spPr>
          <a:xfrm>
            <a:off x="2" y="0"/>
            <a:ext cx="12191695" cy="6858000"/>
          </a:xfrm>
          <a:prstGeom prst="rect">
            <a:avLst/>
          </a:prstGeom>
          <a:gradFill>
            <a:gsLst>
              <a:gs pos="0">
                <a:srgbClr val="4B4B4B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97" name="Google Shape;397;p14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ADVANTAGES OF SMALL RURAL SCHOOL</a:t>
            </a:r>
            <a:endParaRPr/>
          </a:p>
        </p:txBody>
      </p:sp>
      <p:cxnSp>
        <p:nvCxnSpPr>
          <p:cNvPr id="398" name="Google Shape;398;p14"/>
          <p:cNvCxnSpPr/>
          <p:nvPr/>
        </p:nvCxnSpPr>
        <p:spPr>
          <a:xfrm>
            <a:off x="1130874" y="1996645"/>
            <a:ext cx="9603274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9" name="Google Shape;399;p14"/>
          <p:cNvSpPr/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chemeClr val="dk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00" name="Google Shape;400;p14"/>
          <p:cNvSpPr/>
          <p:nvPr/>
        </p:nvSpPr>
        <p:spPr>
          <a:xfrm>
            <a:off x="1130270" y="2479246"/>
            <a:ext cx="9604375" cy="371837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114300" marR="0" lvl="1" indent="-1143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1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Small school </a:t>
            </a:r>
            <a:r>
              <a:rPr lang="en-IE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maximises the time allocated to each child – </a:t>
            </a:r>
            <a:r>
              <a:rPr lang="en-IE" sz="1800" b="1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11 </a:t>
            </a:r>
            <a:r>
              <a:rPr lang="en-IE" sz="1800" b="1" i="0" u="none" strike="noStrike" cap="none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adults </a:t>
            </a:r>
            <a:r>
              <a:rPr lang="en-IE" sz="1800" b="1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: </a:t>
            </a:r>
            <a:r>
              <a:rPr lang="en-IE" sz="1800" b="1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85 </a:t>
            </a:r>
            <a:r>
              <a:rPr lang="en-IE" sz="1800" b="1" i="0" u="none" strike="noStrike" cap="none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pupils</a:t>
            </a:r>
            <a:r>
              <a:rPr lang="en-IE" sz="1800" b="1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*</a:t>
            </a:r>
            <a:endParaRPr sz="1800" b="1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1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Staff</a:t>
            </a:r>
            <a:r>
              <a:rPr lang="en-IE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focused on children achieving </a:t>
            </a:r>
            <a:r>
              <a:rPr lang="en-IE" sz="1800" b="1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individual potential</a:t>
            </a: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Minimum disciplinary problems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Mixed class levels - </a:t>
            </a: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higher ability</a:t>
            </a: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children </a:t>
            </a: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challenged /</a:t>
            </a: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consolidation</a:t>
            </a: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of concepts.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Early intervention effective due to small infant class size.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*21% of school’s in Ireland are </a:t>
            </a:r>
            <a:r>
              <a:rPr lang="en-IE" sz="180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 or 4 </a:t>
            </a:r>
            <a:r>
              <a:rPr lang="en-IE" sz="1800" b="0" i="0" u="none" strike="noStrike" cap="none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teacher schools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5"/>
          <p:cNvSpPr/>
          <p:nvPr/>
        </p:nvSpPr>
        <p:spPr>
          <a:xfrm>
            <a:off x="2" y="0"/>
            <a:ext cx="12191695" cy="6858000"/>
          </a:xfrm>
          <a:prstGeom prst="rect">
            <a:avLst/>
          </a:prstGeom>
          <a:gradFill>
            <a:gsLst>
              <a:gs pos="0">
                <a:srgbClr val="4B4B4B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06" name="Google Shape;406;p15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chemeClr val="dk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07" name="Google Shape;407;p15"/>
          <p:cNvSpPr txBox="1"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 b="1"/>
              <a:t>CURRICULUM</a:t>
            </a:r>
            <a:endParaRPr/>
          </a:p>
        </p:txBody>
      </p:sp>
      <p:cxnSp>
        <p:nvCxnSpPr>
          <p:cNvPr id="408" name="Google Shape;408;p15"/>
          <p:cNvCxnSpPr/>
          <p:nvPr/>
        </p:nvCxnSpPr>
        <p:spPr>
          <a:xfrm>
            <a:off x="1451579" y="2146542"/>
            <a:ext cx="3272094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9" name="Google Shape;409;p15"/>
          <p:cNvSpPr txBox="1"/>
          <p:nvPr/>
        </p:nvSpPr>
        <p:spPr>
          <a:xfrm>
            <a:off x="1451580" y="3122496"/>
            <a:ext cx="3530157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</a:pPr>
            <a:endParaRPr sz="32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410" name="Google Shape;410;p15"/>
          <p:cNvCxnSpPr/>
          <p:nvPr/>
        </p:nvCxnSpPr>
        <p:spPr>
          <a:xfrm>
            <a:off x="0" y="6128413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11" name="Google Shape;411;p15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15"/>
          <p:cNvSpPr/>
          <p:nvPr/>
        </p:nvSpPr>
        <p:spPr>
          <a:xfrm>
            <a:off x="5652911" y="499300"/>
            <a:ext cx="4891500" cy="587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9CB5D"/>
              </a:gs>
              <a:gs pos="69000">
                <a:srgbClr val="F9B81D"/>
              </a:gs>
              <a:gs pos="100000">
                <a:srgbClr val="EBAE1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Language: Gaeilge and English</a:t>
            </a:r>
            <a:endParaRPr/>
          </a:p>
        </p:txBody>
      </p:sp>
      <p:sp>
        <p:nvSpPr>
          <p:cNvPr id="413" name="Google Shape;413;p15"/>
          <p:cNvSpPr/>
          <p:nvPr/>
        </p:nvSpPr>
        <p:spPr>
          <a:xfrm>
            <a:off x="5652911" y="1178643"/>
            <a:ext cx="4891500" cy="587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7D2AE"/>
              </a:gs>
              <a:gs pos="69000">
                <a:srgbClr val="C0B881"/>
              </a:gs>
              <a:gs pos="100000">
                <a:srgbClr val="B4AE7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Mathematics</a:t>
            </a:r>
            <a:endParaRPr/>
          </a:p>
        </p:txBody>
      </p:sp>
      <p:sp>
        <p:nvSpPr>
          <p:cNvPr id="414" name="Google Shape;414;p15"/>
          <p:cNvSpPr/>
          <p:nvPr/>
        </p:nvSpPr>
        <p:spPr>
          <a:xfrm>
            <a:off x="5652900" y="1858008"/>
            <a:ext cx="4891500" cy="882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9CB5D"/>
              </a:gs>
              <a:gs pos="69000">
                <a:srgbClr val="F9B81D"/>
              </a:gs>
              <a:gs pos="100000">
                <a:srgbClr val="EBAE1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Social, Environmental and Scientific Education (SESE): History, Geography and Science</a:t>
            </a:r>
            <a:endParaRPr/>
          </a:p>
        </p:txBody>
      </p:sp>
      <p:sp>
        <p:nvSpPr>
          <p:cNvPr id="415" name="Google Shape;415;p15"/>
          <p:cNvSpPr/>
          <p:nvPr/>
        </p:nvSpPr>
        <p:spPr>
          <a:xfrm>
            <a:off x="5652911" y="2828329"/>
            <a:ext cx="4891441" cy="58697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7D2AE"/>
              </a:gs>
              <a:gs pos="69000">
                <a:srgbClr val="C0B881"/>
              </a:gs>
              <a:gs pos="100000">
                <a:srgbClr val="B4AE7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Arts education: Visual Arts, Music and Drama</a:t>
            </a:r>
            <a:endParaRPr/>
          </a:p>
        </p:txBody>
      </p:sp>
      <p:sp>
        <p:nvSpPr>
          <p:cNvPr id="416" name="Google Shape;416;p15"/>
          <p:cNvSpPr/>
          <p:nvPr/>
        </p:nvSpPr>
        <p:spPr>
          <a:xfrm>
            <a:off x="5652911" y="3503347"/>
            <a:ext cx="4891441" cy="58697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9CB5D"/>
              </a:gs>
              <a:gs pos="69000">
                <a:srgbClr val="F9B81D"/>
              </a:gs>
              <a:gs pos="100000">
                <a:srgbClr val="EBAE1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Physical Education</a:t>
            </a:r>
            <a:endParaRPr/>
          </a:p>
        </p:txBody>
      </p:sp>
      <p:sp>
        <p:nvSpPr>
          <p:cNvPr id="417" name="Google Shape;417;p15"/>
          <p:cNvSpPr/>
          <p:nvPr/>
        </p:nvSpPr>
        <p:spPr>
          <a:xfrm>
            <a:off x="5652911" y="4178365"/>
            <a:ext cx="4891441" cy="58697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7D2AE"/>
              </a:gs>
              <a:gs pos="69000">
                <a:srgbClr val="C0B881"/>
              </a:gs>
              <a:gs pos="100000">
                <a:srgbClr val="B4AE7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Social, Personal and Health Education (SPHE)</a:t>
            </a:r>
            <a:endParaRPr/>
          </a:p>
        </p:txBody>
      </p:sp>
      <p:sp>
        <p:nvSpPr>
          <p:cNvPr id="418" name="Google Shape;418;p15"/>
          <p:cNvSpPr/>
          <p:nvPr/>
        </p:nvSpPr>
        <p:spPr>
          <a:xfrm>
            <a:off x="5652900" y="4853369"/>
            <a:ext cx="4891500" cy="104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9CB5D"/>
              </a:gs>
              <a:gs pos="69000">
                <a:srgbClr val="F9B81D"/>
              </a:gs>
              <a:gs pos="100000">
                <a:srgbClr val="EBAE1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Religious or ethical education is the responsibility of the different school patron bodies.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6"/>
          <p:cNvSpPr/>
          <p:nvPr/>
        </p:nvSpPr>
        <p:spPr>
          <a:xfrm>
            <a:off x="2" y="0"/>
            <a:ext cx="12191695" cy="6858000"/>
          </a:xfrm>
          <a:prstGeom prst="rect">
            <a:avLst/>
          </a:prstGeom>
          <a:gradFill>
            <a:gsLst>
              <a:gs pos="0">
                <a:srgbClr val="4B4B4B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24" name="Google Shape;424;p16"/>
          <p:cNvSpPr/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chemeClr val="dk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425" name="Google Shape;425;p16"/>
          <p:cNvCxnSpPr/>
          <p:nvPr/>
        </p:nvCxnSpPr>
        <p:spPr>
          <a:xfrm>
            <a:off x="7555992" y="2146542"/>
            <a:ext cx="3157578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6" name="Google Shape;426;p16"/>
          <p:cNvSpPr txBox="1"/>
          <p:nvPr/>
        </p:nvSpPr>
        <p:spPr>
          <a:xfrm>
            <a:off x="1451580" y="3122496"/>
            <a:ext cx="3530157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</a:pPr>
            <a:endParaRPr sz="32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27" name="Google Shape;427;p16"/>
          <p:cNvSpPr txBox="1">
            <a:spLocks noGrp="1"/>
          </p:cNvSpPr>
          <p:nvPr>
            <p:ph type="title"/>
          </p:nvPr>
        </p:nvSpPr>
        <p:spPr>
          <a:xfrm>
            <a:off x="7555992" y="1623265"/>
            <a:ext cx="3157577" cy="972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 b="1"/>
              <a:t>CURRICULUM</a:t>
            </a:r>
            <a:endParaRPr/>
          </a:p>
        </p:txBody>
      </p:sp>
      <p:sp>
        <p:nvSpPr>
          <p:cNvPr id="428" name="Google Shape;428;p16"/>
          <p:cNvSpPr/>
          <p:nvPr/>
        </p:nvSpPr>
        <p:spPr>
          <a:xfrm>
            <a:off x="1136347" y="803275"/>
            <a:ext cx="5913437" cy="5251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114300" marR="0" lvl="1" indent="-1143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The Curriculum is presented in two year cycles: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Junior / Senior Infants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First / Second Class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Third / Fourth Class 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Fifth / Sixth Class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29" name="Google Shape;429;p16"/>
          <p:cNvSpPr txBox="1"/>
          <p:nvPr/>
        </p:nvSpPr>
        <p:spPr>
          <a:xfrm>
            <a:off x="7463790" y="4748236"/>
            <a:ext cx="4331970" cy="881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41900" rIns="41900" bIns="419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 i="1" u="none" strike="noStrike" cap="none">
                <a:solidFill>
                  <a:srgbClr val="FB8C29"/>
                </a:solidFill>
                <a:latin typeface="Rockwell"/>
                <a:ea typeface="Rockwell"/>
                <a:cs typeface="Rockwell"/>
                <a:sym typeface="Rockwell"/>
              </a:rPr>
              <a:t>This Structure lends itself to a mixed class situation such as ours which is the norm in a rural school</a:t>
            </a:r>
            <a:endParaRPr sz="2000" b="0" i="0" u="none" strike="noStrike" cap="none">
              <a:solidFill>
                <a:srgbClr val="FB8C29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7"/>
          <p:cNvSpPr txBox="1"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Rockwell"/>
              <a:buNone/>
            </a:pPr>
            <a:r>
              <a:rPr lang="en-IE"/>
              <a:t>HOW THE CURRICULUM IS TAUGHT…</a:t>
            </a:r>
            <a:endParaRPr/>
          </a:p>
        </p:txBody>
      </p:sp>
      <p:sp>
        <p:nvSpPr>
          <p:cNvPr id="435" name="Google Shape;435;p17"/>
          <p:cNvSpPr txBox="1"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436" name="Google Shape;436;p17"/>
          <p:cNvSpPr/>
          <p:nvPr/>
        </p:nvSpPr>
        <p:spPr>
          <a:xfrm>
            <a:off x="-146978" y="1585913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37" name="Google Shape;437;p17"/>
          <p:cNvSpPr/>
          <p:nvPr/>
        </p:nvSpPr>
        <p:spPr>
          <a:xfrm>
            <a:off x="-104775" y="411003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7"/>
          <p:cNvSpPr/>
          <p:nvPr/>
        </p:nvSpPr>
        <p:spPr>
          <a:xfrm>
            <a:off x="-104775" y="621506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00609" y="0"/>
            <a:ext cx="87458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950442" y="621026"/>
            <a:ext cx="6862574" cy="5620542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8"/>
          <p:cNvSpPr/>
          <p:nvPr/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46" name="Google Shape;446;p18"/>
          <p:cNvSpPr txBox="1">
            <a:spLocks noGrp="1"/>
          </p:cNvSpPr>
          <p:nvPr>
            <p:ph type="title"/>
          </p:nvPr>
        </p:nvSpPr>
        <p:spPr>
          <a:xfrm>
            <a:off x="4050918" y="1522694"/>
            <a:ext cx="4075222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 b="1"/>
              <a:t>CHILD AS AN ACTIVE LEARNER</a:t>
            </a:r>
            <a:endParaRPr/>
          </a:p>
        </p:txBody>
      </p:sp>
      <p:sp>
        <p:nvSpPr>
          <p:cNvPr id="447" name="Google Shape;447;p18"/>
          <p:cNvSpPr txBox="1">
            <a:spLocks noGrp="1"/>
          </p:cNvSpPr>
          <p:nvPr>
            <p:ph type="body" idx="1"/>
          </p:nvPr>
        </p:nvSpPr>
        <p:spPr>
          <a:xfrm>
            <a:off x="4050918" y="2571928"/>
            <a:ext cx="4075222" cy="2765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IE" b="1">
                <a:solidFill>
                  <a:srgbClr val="FFFFFE"/>
                </a:solidFill>
              </a:rPr>
              <a:t>All subjects of the curriculum encourage active learning experiences that will make learning interesting, enjoyable and fulfilling.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b="1">
              <a:solidFill>
                <a:srgbClr val="FFFFFE"/>
              </a:solidFill>
            </a:endParaRPr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>
              <a:solidFill>
                <a:srgbClr val="FFFFF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Google Shape;260;p2" descr="A close up of a white wall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2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2" name="Google Shape;262;p2" descr="A small house in the background&#10;&#10;Description generated with very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11558" r="-1"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"/>
          <p:cNvSpPr/>
          <p:nvPr/>
        </p:nvSpPr>
        <p:spPr>
          <a:xfrm>
            <a:off x="0" y="4907589"/>
            <a:ext cx="8295215" cy="1452930"/>
          </a:xfrm>
          <a:prstGeom prst="rect">
            <a:avLst/>
          </a:prstGeom>
          <a:solidFill>
            <a:srgbClr val="000001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4" name="Google Shape;264;p2"/>
          <p:cNvSpPr/>
          <p:nvPr/>
        </p:nvSpPr>
        <p:spPr>
          <a:xfrm>
            <a:off x="-485775" y="236220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5" name="Google Shape;265;p2"/>
          <p:cNvSpPr txBox="1">
            <a:spLocks noGrp="1"/>
          </p:cNvSpPr>
          <p:nvPr>
            <p:ph type="title"/>
          </p:nvPr>
        </p:nvSpPr>
        <p:spPr>
          <a:xfrm>
            <a:off x="1293993" y="5082537"/>
            <a:ext cx="6835556" cy="111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SCHOOL PROFILE AND FACILITIES</a:t>
            </a:r>
            <a:br>
              <a:rPr lang="en-IE"/>
            </a:b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19" descr="C:\Users\School Sec\Pictures\Photos for School september 2016-January 2017\IMG_43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241036" y="641020"/>
            <a:ext cx="2363566" cy="27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9" descr="C:\Users\School Sec\Pictures\Photos for School september 2016-January 2017\PHOTOS SEPTEMBER- jANUARY 2016-2017\122___09\IMG_465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7395" y="840087"/>
            <a:ext cx="2761699" cy="2423392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19"/>
          <p:cNvSpPr txBox="1">
            <a:spLocks noGrp="1"/>
          </p:cNvSpPr>
          <p:nvPr>
            <p:ph type="title"/>
          </p:nvPr>
        </p:nvSpPr>
        <p:spPr>
          <a:xfrm>
            <a:off x="1451579" y="2083229"/>
            <a:ext cx="3266119" cy="2103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 b="1"/>
              <a:t>CHILDREN USING CONCRETE MATERIALS</a:t>
            </a:r>
            <a:endParaRPr b="1"/>
          </a:p>
        </p:txBody>
      </p:sp>
      <p:sp>
        <p:nvSpPr>
          <p:cNvPr id="455" name="Google Shape;455;p19"/>
          <p:cNvSpPr txBox="1">
            <a:spLocks noGrp="1"/>
          </p:cNvSpPr>
          <p:nvPr>
            <p:ph type="body" idx="1"/>
          </p:nvPr>
        </p:nvSpPr>
        <p:spPr>
          <a:xfrm>
            <a:off x="5048775" y="3485191"/>
            <a:ext cx="5680319" cy="196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IE" b="1"/>
              <a:t>Children learn best when they are actively involved in learning, that is taking part in interesting and stimulating activities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3886200" lvl="8" indent="-1524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</a:pP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20"/>
          <p:cNvPicPr preferRelativeResize="0"/>
          <p:nvPr/>
        </p:nvPicPr>
        <p:blipFill rotWithShape="1">
          <a:blip r:embed="rId3">
            <a:alphaModFix/>
          </a:blip>
          <a:srcRect r="431"/>
          <a:stretch/>
        </p:blipFill>
        <p:spPr>
          <a:xfrm>
            <a:off x="2" y="10"/>
            <a:ext cx="6094409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0" descr="A picture containing person, child, indoor, bo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3087" r="20262"/>
          <a:stretch/>
        </p:blipFill>
        <p:spPr>
          <a:xfrm>
            <a:off x="6097591" y="10"/>
            <a:ext cx="609440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0"/>
          <p:cNvSpPr/>
          <p:nvPr/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63" name="Google Shape;463;p20"/>
          <p:cNvSpPr txBox="1">
            <a:spLocks noGrp="1"/>
          </p:cNvSpPr>
          <p:nvPr>
            <p:ph type="title"/>
          </p:nvPr>
        </p:nvSpPr>
        <p:spPr>
          <a:xfrm>
            <a:off x="4050918" y="1522694"/>
            <a:ext cx="4075222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Rockwell"/>
              <a:buNone/>
            </a:pPr>
            <a:r>
              <a:rPr lang="en-IE" sz="2700" b="1"/>
              <a:t>EDUCATIONAL VISITORS TO SCHOOL</a:t>
            </a:r>
            <a:endParaRPr/>
          </a:p>
        </p:txBody>
      </p:sp>
      <p:sp>
        <p:nvSpPr>
          <p:cNvPr id="464" name="Google Shape;464;p20"/>
          <p:cNvSpPr txBox="1">
            <a:spLocks noGrp="1"/>
          </p:cNvSpPr>
          <p:nvPr>
            <p:ph type="body" idx="1"/>
          </p:nvPr>
        </p:nvSpPr>
        <p:spPr>
          <a:xfrm>
            <a:off x="4050918" y="2571928"/>
            <a:ext cx="4075222" cy="2765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IE">
                <a:solidFill>
                  <a:srgbClr val="FFFFFE"/>
                </a:solidFill>
              </a:rPr>
              <a:t>Learning arouses their curiosity and harnesses their sense of wonder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>
              <a:solidFill>
                <a:srgbClr val="FFFFFE"/>
              </a:solidFill>
            </a:endParaRPr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>
              <a:solidFill>
                <a:srgbClr val="FFFFFE"/>
              </a:solidFill>
            </a:endParaRPr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>
              <a:solidFill>
                <a:srgbClr val="FFFFF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1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0" name="Google Shape;470;p21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1" name="Google Shape;471;p21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72" name="Google Shape;472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r="15604" b="1"/>
          <a:stretch/>
        </p:blipFill>
        <p:spPr>
          <a:xfrm rot="5400000">
            <a:off x="-381793" y="381795"/>
            <a:ext cx="6858000" cy="6094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1"/>
          <p:cNvPicPr preferRelativeResize="0"/>
          <p:nvPr/>
        </p:nvPicPr>
        <p:blipFill rotWithShape="1">
          <a:blip r:embed="rId5">
            <a:alphaModFix/>
          </a:blip>
          <a:srcRect l="26380" r="6971"/>
          <a:stretch/>
        </p:blipFill>
        <p:spPr>
          <a:xfrm>
            <a:off x="6096051" y="10"/>
            <a:ext cx="609440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1"/>
          <p:cNvSpPr/>
          <p:nvPr/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75" name="Google Shape;475;p21"/>
          <p:cNvSpPr txBox="1">
            <a:spLocks noGrp="1"/>
          </p:cNvSpPr>
          <p:nvPr>
            <p:ph type="title"/>
          </p:nvPr>
        </p:nvSpPr>
        <p:spPr>
          <a:xfrm>
            <a:off x="1448036" y="4561764"/>
            <a:ext cx="9283132" cy="877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ockwell"/>
              <a:buNone/>
            </a:pPr>
            <a:r>
              <a:rPr lang="en-IE" sz="4400"/>
              <a:t>FIELD TRIPS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22" descr="A group of people posing for the camera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l="21220" r="12130"/>
          <a:stretch/>
        </p:blipFill>
        <p:spPr>
          <a:xfrm>
            <a:off x="6096051" y="10"/>
            <a:ext cx="6094409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2" descr="A group of people sitting at a table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r="33351"/>
          <a:stretch/>
        </p:blipFill>
        <p:spPr>
          <a:xfrm>
            <a:off x="2" y="10"/>
            <a:ext cx="609440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22"/>
          <p:cNvSpPr/>
          <p:nvPr/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83" name="Google Shape;483;p22"/>
          <p:cNvSpPr txBox="1">
            <a:spLocks noGrp="1"/>
          </p:cNvSpPr>
          <p:nvPr>
            <p:ph type="title"/>
          </p:nvPr>
        </p:nvSpPr>
        <p:spPr>
          <a:xfrm>
            <a:off x="4050918" y="1522694"/>
            <a:ext cx="4075222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Rockwell"/>
              <a:buNone/>
            </a:pPr>
            <a:r>
              <a:rPr lang="en-IE" sz="2700" b="1"/>
              <a:t>SUCCESSFUL LEARNING</a:t>
            </a:r>
            <a:endParaRPr/>
          </a:p>
        </p:txBody>
      </p:sp>
      <p:sp>
        <p:nvSpPr>
          <p:cNvPr id="484" name="Google Shape;484;p22"/>
          <p:cNvSpPr txBox="1">
            <a:spLocks noGrp="1"/>
          </p:cNvSpPr>
          <p:nvPr>
            <p:ph type="body" idx="1"/>
          </p:nvPr>
        </p:nvSpPr>
        <p:spPr>
          <a:xfrm>
            <a:off x="4050918" y="2571928"/>
            <a:ext cx="4075222" cy="2765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IE">
                <a:solidFill>
                  <a:srgbClr val="FFFFFE"/>
                </a:solidFill>
              </a:rPr>
              <a:t>Success in learning gives children a feeling of achievement, raises their confidence and self-esteem, and fosters in them an enthusiasm for further learning.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3"/>
          <p:cNvSpPr/>
          <p:nvPr/>
        </p:nvSpPr>
        <p:spPr>
          <a:xfrm>
            <a:off x="2" y="0"/>
            <a:ext cx="12191695" cy="6858000"/>
          </a:xfrm>
          <a:prstGeom prst="rect">
            <a:avLst/>
          </a:prstGeom>
          <a:gradFill>
            <a:gsLst>
              <a:gs pos="0">
                <a:srgbClr val="4B4B4B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90" name="Google Shape;490;p23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chemeClr val="dk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91" name="Google Shape;491;p23"/>
          <p:cNvSpPr txBox="1"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ckwell"/>
              <a:buNone/>
            </a:pPr>
            <a:r>
              <a:rPr lang="en-IE" sz="3000"/>
              <a:t>CURRICULUM INITIATIVES / PROGRESSIVE IN EDUCATIONAL OUTLOOK</a:t>
            </a:r>
            <a:endParaRPr/>
          </a:p>
        </p:txBody>
      </p:sp>
      <p:cxnSp>
        <p:nvCxnSpPr>
          <p:cNvPr id="492" name="Google Shape;492;p23"/>
          <p:cNvCxnSpPr/>
          <p:nvPr/>
        </p:nvCxnSpPr>
        <p:spPr>
          <a:xfrm>
            <a:off x="1451579" y="2146542"/>
            <a:ext cx="3272094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3" name="Google Shape;493;p23"/>
          <p:cNvSpPr txBox="1"/>
          <p:nvPr/>
        </p:nvSpPr>
        <p:spPr>
          <a:xfrm>
            <a:off x="1451580" y="3122496"/>
            <a:ext cx="3530157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</a:pPr>
            <a:endParaRPr sz="32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494" name="Google Shape;494;p23"/>
          <p:cNvCxnSpPr/>
          <p:nvPr/>
        </p:nvCxnSpPr>
        <p:spPr>
          <a:xfrm>
            <a:off x="0" y="6128413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95" name="Google Shape;495;p23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3"/>
          <p:cNvSpPr/>
          <p:nvPr/>
        </p:nvSpPr>
        <p:spPr>
          <a:xfrm>
            <a:off x="6363225" y="265050"/>
            <a:ext cx="4684800" cy="41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9CB5D"/>
              </a:gs>
              <a:gs pos="69000">
                <a:srgbClr val="F9B81D"/>
              </a:gs>
              <a:gs pos="100000">
                <a:srgbClr val="EBAE1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School Self-Evaluation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97" name="Google Shape;497;p23"/>
          <p:cNvSpPr/>
          <p:nvPr/>
        </p:nvSpPr>
        <p:spPr>
          <a:xfrm>
            <a:off x="6363225" y="744025"/>
            <a:ext cx="4684800" cy="41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7D2AE"/>
              </a:gs>
              <a:gs pos="69000">
                <a:srgbClr val="C0B881"/>
              </a:gs>
              <a:gs pos="100000">
                <a:srgbClr val="B4AE7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Aistear: Early Childhood Curriculum Framework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98" name="Google Shape;498;p23"/>
          <p:cNvSpPr/>
          <p:nvPr/>
        </p:nvSpPr>
        <p:spPr>
          <a:xfrm>
            <a:off x="6363225" y="1223000"/>
            <a:ext cx="4684800" cy="41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9CB5D"/>
              </a:gs>
              <a:gs pos="69000">
                <a:srgbClr val="F9B81D"/>
              </a:gs>
              <a:gs pos="100000">
                <a:srgbClr val="EBAE1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Literacy lift off/</a:t>
            </a:r>
            <a:r>
              <a:rPr lang="en-IE" sz="18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Guided Readinf</a:t>
            </a: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99" name="Google Shape;499;p23"/>
          <p:cNvSpPr/>
          <p:nvPr/>
        </p:nvSpPr>
        <p:spPr>
          <a:xfrm>
            <a:off x="6363225" y="1701950"/>
            <a:ext cx="4684800" cy="41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7D2AE"/>
              </a:gs>
              <a:gs pos="69000">
                <a:srgbClr val="C0B881"/>
              </a:gs>
              <a:gs pos="100000">
                <a:srgbClr val="B4AE7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Accelerated Reading Programme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00" name="Google Shape;500;p23"/>
          <p:cNvSpPr/>
          <p:nvPr/>
        </p:nvSpPr>
        <p:spPr>
          <a:xfrm>
            <a:off x="6363225" y="2180925"/>
            <a:ext cx="4684800" cy="41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9CB5D"/>
              </a:gs>
              <a:gs pos="69000">
                <a:srgbClr val="F9B81D"/>
              </a:gs>
              <a:gs pos="100000">
                <a:srgbClr val="EBAE1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Building Bridges of Understanding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01" name="Google Shape;501;p23"/>
          <p:cNvSpPr/>
          <p:nvPr/>
        </p:nvSpPr>
        <p:spPr>
          <a:xfrm>
            <a:off x="6363225" y="2659900"/>
            <a:ext cx="4684800" cy="41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7D2AE"/>
              </a:gs>
              <a:gs pos="69000">
                <a:srgbClr val="C0B881"/>
              </a:gs>
              <a:gs pos="100000">
                <a:srgbClr val="B4AE7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Jolly Phonics / Jolly Grammar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02" name="Google Shape;502;p23"/>
          <p:cNvSpPr/>
          <p:nvPr/>
        </p:nvSpPr>
        <p:spPr>
          <a:xfrm>
            <a:off x="6363225" y="3138875"/>
            <a:ext cx="4684800" cy="41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9CB5D"/>
              </a:gs>
              <a:gs pos="69000">
                <a:srgbClr val="F9B81D"/>
              </a:gs>
              <a:gs pos="100000">
                <a:srgbClr val="EBAE1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Whole school approach to Writing Genres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03" name="Google Shape;503;p23"/>
          <p:cNvSpPr/>
          <p:nvPr/>
        </p:nvSpPr>
        <p:spPr>
          <a:xfrm>
            <a:off x="6363225" y="3617825"/>
            <a:ext cx="4684800" cy="41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7D2AE"/>
              </a:gs>
              <a:gs pos="69000">
                <a:srgbClr val="C0B881"/>
              </a:gs>
              <a:gs pos="100000">
                <a:srgbClr val="B4AE7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STEM 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04" name="Google Shape;504;p23"/>
          <p:cNvSpPr/>
          <p:nvPr/>
        </p:nvSpPr>
        <p:spPr>
          <a:xfrm>
            <a:off x="6363225" y="5054750"/>
            <a:ext cx="4684800" cy="41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9CB5D"/>
              </a:gs>
              <a:gs pos="69000">
                <a:srgbClr val="F9B81D"/>
              </a:gs>
              <a:gs pos="100000">
                <a:srgbClr val="EBAE1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Mathletics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05" name="Google Shape;505;p23"/>
          <p:cNvSpPr/>
          <p:nvPr/>
        </p:nvSpPr>
        <p:spPr>
          <a:xfrm>
            <a:off x="6363225" y="4575775"/>
            <a:ext cx="4684800" cy="41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7D2AE"/>
              </a:gs>
              <a:gs pos="69000">
                <a:srgbClr val="C0B881"/>
              </a:gs>
              <a:gs pos="100000">
                <a:srgbClr val="B4AE7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Scratch coding / Robotics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06" name="Google Shape;506;p23"/>
          <p:cNvSpPr/>
          <p:nvPr/>
        </p:nvSpPr>
        <p:spPr>
          <a:xfrm>
            <a:off x="6363225" y="4096800"/>
            <a:ext cx="4684800" cy="41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9CB5D"/>
              </a:gs>
              <a:gs pos="69000">
                <a:srgbClr val="F9B81D"/>
              </a:gs>
              <a:gs pos="100000">
                <a:srgbClr val="EBAE1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Ready Set Go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07" name="Google Shape;507;p23"/>
          <p:cNvSpPr/>
          <p:nvPr/>
        </p:nvSpPr>
        <p:spPr>
          <a:xfrm>
            <a:off x="6363225" y="5533700"/>
            <a:ext cx="4684800" cy="41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7D2AE"/>
              </a:gs>
              <a:gs pos="69000">
                <a:srgbClr val="C0B881"/>
              </a:gs>
              <a:gs pos="100000">
                <a:srgbClr val="B4AE7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Ógras Irish club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4"/>
          <p:cNvSpPr txBox="1"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CURRICULUM INITIATIVES</a:t>
            </a:r>
            <a:endParaRPr/>
          </a:p>
        </p:txBody>
      </p:sp>
      <p:sp>
        <p:nvSpPr>
          <p:cNvPr id="513" name="Google Shape;513;p24"/>
          <p:cNvSpPr txBox="1">
            <a:spLocks noGrp="1"/>
          </p:cNvSpPr>
          <p:nvPr>
            <p:ph type="body" idx="1"/>
          </p:nvPr>
        </p:nvSpPr>
        <p:spPr>
          <a:xfrm>
            <a:off x="323557" y="2015732"/>
            <a:ext cx="4654547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endParaRPr sz="1700"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IE" b="1" i="1">
                <a:solidFill>
                  <a:srgbClr val="FFFF00"/>
                </a:solidFill>
              </a:rPr>
              <a:t>Statistics prove that pupils in                                                             the school are on average,                                                     performing significantly better                                                     than the average primary school                                                  in Ireland in both Maths and English  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IE" b="1" i="1">
                <a:solidFill>
                  <a:srgbClr val="FFFF00"/>
                </a:solidFill>
              </a:rPr>
              <a:t>See graph on next slide!</a:t>
            </a:r>
            <a:endParaRPr/>
          </a:p>
          <a:p>
            <a:pPr marL="228600" lvl="0" indent="-1206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sz="1700" i="1"/>
          </a:p>
          <a:p>
            <a:pPr marL="228600" lvl="0" indent="-1206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sz="1700"/>
          </a:p>
          <a:p>
            <a:pPr marL="228600" lvl="0" indent="-1206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sz="1700"/>
          </a:p>
          <a:p>
            <a:pPr marL="228600" lvl="0" indent="-1206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sz="1700"/>
          </a:p>
        </p:txBody>
      </p:sp>
      <p:grpSp>
        <p:nvGrpSpPr>
          <p:cNvPr id="514" name="Google Shape;514;p24"/>
          <p:cNvGrpSpPr/>
          <p:nvPr/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515" name="Google Shape;515;p24"/>
            <p:cNvSpPr/>
            <p:nvPr/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blipFill rotWithShape="1">
              <a:blip r:embed="rId3">
                <a:alphaModFix amt="30000"/>
              </a:blip>
              <a:tile tx="0" ty="0" sx="100000" sy="100000" flip="none" algn="ctr"/>
            </a:blipFill>
            <a:ln>
              <a:noFill/>
            </a:ln>
            <a:effectLst>
              <a:outerShdw blurRad="127000" dist="228600" dir="4740000" sx="98000" sy="98000" algn="tl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ap="flat" cmpd="sng">
              <a:solidFill>
                <a:srgbClr val="3D352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517" name="Google Shape;517;p24"/>
          <p:cNvSpPr/>
          <p:nvPr/>
        </p:nvSpPr>
        <p:spPr>
          <a:xfrm>
            <a:off x="5942682" y="988222"/>
            <a:ext cx="5134327" cy="4126145"/>
          </a:xfrm>
          <a:prstGeom prst="rect">
            <a:avLst/>
          </a:prstGeom>
          <a:solidFill>
            <a:srgbClr val="FFFFF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518" name="Google Shape;518;p24" descr="C:\Users\School Sec\Pictures\Photos for School september 2016-January 2017\IMG_432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3926" y="1271484"/>
            <a:ext cx="4821551" cy="3555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5"/>
          <p:cNvSpPr txBox="1">
            <a:spLocks noGrp="1"/>
          </p:cNvSpPr>
          <p:nvPr>
            <p:ph type="title"/>
          </p:nvPr>
        </p:nvSpPr>
        <p:spPr>
          <a:xfrm>
            <a:off x="1451579" y="271463"/>
            <a:ext cx="9291215" cy="158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 b="1"/>
              <a:t>PUPILS IN BANOGUE NS PERFORM SIGNIFICANTLY BETTER IN MATHS</a:t>
            </a:r>
            <a:endParaRPr/>
          </a:p>
        </p:txBody>
      </p:sp>
      <p:pic>
        <p:nvPicPr>
          <p:cNvPr id="524" name="Google Shape;524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871191" y="-1127990"/>
            <a:ext cx="4283718" cy="9688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6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Rockwell"/>
              <a:buNone/>
            </a:pPr>
            <a:r>
              <a:rPr lang="en-IE" b="1"/>
              <a:t>PUPILS IN BANOGUE NS PERFORM SIGNIFICANTLY BETTER IN ENGLISH</a:t>
            </a:r>
            <a:r>
              <a:rPr lang="en-IE"/>
              <a:t/>
            </a:r>
            <a:br>
              <a:rPr lang="en-IE"/>
            </a:br>
            <a:endParaRPr/>
          </a:p>
        </p:txBody>
      </p:sp>
      <p:pic>
        <p:nvPicPr>
          <p:cNvPr id="530" name="Google Shape;530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766477" y="-838623"/>
            <a:ext cx="4400550" cy="9363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7"/>
          <p:cNvSpPr/>
          <p:nvPr/>
        </p:nvSpPr>
        <p:spPr>
          <a:xfrm>
            <a:off x="2" y="0"/>
            <a:ext cx="12191695" cy="6858000"/>
          </a:xfrm>
          <a:prstGeom prst="rect">
            <a:avLst/>
          </a:prstGeom>
          <a:gradFill>
            <a:gsLst>
              <a:gs pos="0">
                <a:srgbClr val="4B4B4B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36" name="Google Shape;536;p27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SOCIAL &amp; PERSONAL HEALTH INITIATIVES</a:t>
            </a:r>
            <a:endParaRPr/>
          </a:p>
        </p:txBody>
      </p:sp>
      <p:cxnSp>
        <p:nvCxnSpPr>
          <p:cNvPr id="537" name="Google Shape;537;p27"/>
          <p:cNvCxnSpPr/>
          <p:nvPr/>
        </p:nvCxnSpPr>
        <p:spPr>
          <a:xfrm>
            <a:off x="1130874" y="1996645"/>
            <a:ext cx="9603274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8" name="Google Shape;538;p27"/>
          <p:cNvSpPr/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chemeClr val="dk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39" name="Google Shape;539;p27"/>
          <p:cNvSpPr/>
          <p:nvPr/>
        </p:nvSpPr>
        <p:spPr>
          <a:xfrm>
            <a:off x="1130270" y="2479246"/>
            <a:ext cx="9604375" cy="371837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114300" marR="0" lvl="1" indent="-1143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FRIENDS programme: </a:t>
            </a: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Fun friends / Friends for life – school-based anxiety prevention and resilience building programmes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Fundamental Movement Skills Programme: </a:t>
            </a: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Daily PE programme combines fundamental movement skills and sensory motor development – every pupil participates</a:t>
            </a:r>
            <a:endParaRPr/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Go Noodles PE Programme</a:t>
            </a: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: Internet classroom based physical education activity programme which allows children to engage in fun physical exercise. 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Arts Education / Drama / Music</a:t>
            </a: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: is the foundation of a lot our activities in school. Arts Council Report 2016 – “Children perform better academically when exposed to Arts Education.” Creative S</a:t>
            </a:r>
            <a:r>
              <a:rPr lang="en-IE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chools 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Green Flag: </a:t>
            </a: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This flag is given in recognition of work done in the school to promote energy saving, recycling and care for the environment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8"/>
          <p:cNvSpPr/>
          <p:nvPr/>
        </p:nvSpPr>
        <p:spPr>
          <a:xfrm>
            <a:off x="2" y="0"/>
            <a:ext cx="12191695" cy="6858000"/>
          </a:xfrm>
          <a:prstGeom prst="rect">
            <a:avLst/>
          </a:prstGeom>
          <a:gradFill>
            <a:gsLst>
              <a:gs pos="0">
                <a:srgbClr val="4B4B4B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45" name="Google Shape;545;p28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SPECIAL EDUCATIONAL NEEDS BANOGUE NS</a:t>
            </a:r>
            <a:endParaRPr/>
          </a:p>
        </p:txBody>
      </p:sp>
      <p:cxnSp>
        <p:nvCxnSpPr>
          <p:cNvPr id="546" name="Google Shape;546;p28"/>
          <p:cNvCxnSpPr/>
          <p:nvPr/>
        </p:nvCxnSpPr>
        <p:spPr>
          <a:xfrm>
            <a:off x="1130874" y="1996645"/>
            <a:ext cx="9603274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7" name="Google Shape;547;p28"/>
          <p:cNvSpPr/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chemeClr val="dk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48" name="Google Shape;548;p28"/>
          <p:cNvSpPr/>
          <p:nvPr/>
        </p:nvSpPr>
        <p:spPr>
          <a:xfrm>
            <a:off x="1130270" y="1700011"/>
            <a:ext cx="9604375" cy="493932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114300" marR="0" lvl="1" indent="-1143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 Special Educational Needs teachers, </a:t>
            </a:r>
            <a:r>
              <a:rPr lang="en-IE" sz="180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r>
              <a:rPr lang="en-IE" sz="1800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-IE" sz="180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full time Special Needs Assistants</a:t>
            </a:r>
            <a:endParaRPr sz="18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91440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 Special Class Teacher for pupils with Autism Spectrum </a:t>
            </a:r>
            <a:r>
              <a:rPr lang="en-IE" sz="1800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Disorder . A second class has been sanctioned to open in September 2023.</a:t>
            </a:r>
            <a:endParaRPr sz="18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Resources allocated to pupils taking into account their individual learning needs</a:t>
            </a: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Supports inclusion and early intervention</a:t>
            </a: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Pupils assessed using standardised tests to identify those that may need extra help</a:t>
            </a: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Regular liaison with parents </a:t>
            </a:r>
            <a:r>
              <a:rPr lang="en-IE" sz="1800" b="0" i="0" u="none" strike="noStrike" cap="none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, 2 parent </a:t>
            </a:r>
            <a:r>
              <a:rPr lang="en-IE" sz="1800" b="0" i="0" u="none" strike="noStrike" cap="none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teacher meetings yearly.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Referral to, and liaison with, professional agencies e.g. </a:t>
            </a:r>
            <a:r>
              <a:rPr lang="en-IE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speech and language therapists, educational psychologists, occupational therapists, physiotherapists etc. when necessary</a:t>
            </a: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2" y="0"/>
            <a:ext cx="12191695" cy="6858000"/>
          </a:xfrm>
          <a:prstGeom prst="rect">
            <a:avLst/>
          </a:prstGeom>
          <a:gradFill>
            <a:gsLst>
              <a:gs pos="0">
                <a:srgbClr val="4B4B4B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1" name="Google Shape;271;p3"/>
          <p:cNvSpPr/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chemeClr val="dk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2" name="Google Shape;272;p3"/>
          <p:cNvSpPr txBox="1">
            <a:spLocks noGrp="1"/>
          </p:cNvSpPr>
          <p:nvPr>
            <p:ph type="title"/>
          </p:nvPr>
        </p:nvSpPr>
        <p:spPr>
          <a:xfrm>
            <a:off x="7555992" y="2307409"/>
            <a:ext cx="3157577" cy="3747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 b="1"/>
              <a:t>SCHOOL PROFILE AND FACILITIES</a:t>
            </a:r>
            <a:endParaRPr/>
          </a:p>
        </p:txBody>
      </p:sp>
      <p:cxnSp>
        <p:nvCxnSpPr>
          <p:cNvPr id="273" name="Google Shape;273;p3"/>
          <p:cNvCxnSpPr/>
          <p:nvPr/>
        </p:nvCxnSpPr>
        <p:spPr>
          <a:xfrm>
            <a:off x="7555992" y="2146542"/>
            <a:ext cx="3157578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4" name="Google Shape;274;p3"/>
          <p:cNvSpPr txBox="1"/>
          <p:nvPr/>
        </p:nvSpPr>
        <p:spPr>
          <a:xfrm>
            <a:off x="1451580" y="3122496"/>
            <a:ext cx="3530157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</a:pPr>
            <a:endParaRPr sz="32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5" name="Google Shape;275;p3"/>
          <p:cNvSpPr/>
          <p:nvPr/>
        </p:nvSpPr>
        <p:spPr>
          <a:xfrm>
            <a:off x="1136347" y="803275"/>
            <a:ext cx="5913437" cy="5251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114300" marR="0" lvl="1" indent="-1143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Small rural school</a:t>
            </a:r>
            <a:br>
              <a:rPr lang="en-IE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</a:br>
            <a:r>
              <a:rPr lang="en-IE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endParaRPr sz="18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Four </a:t>
            </a:r>
            <a:r>
              <a:rPr lang="en-IE" sz="180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mainstream classes</a:t>
            </a:r>
            <a:br>
              <a:rPr lang="en-IE" sz="180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</a:br>
            <a:endParaRPr sz="18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One ASD class opened September </a:t>
            </a:r>
            <a:r>
              <a:rPr lang="en-IE" sz="1800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2021</a:t>
            </a:r>
          </a:p>
          <a:p>
            <a:pPr marR="0" lvl="1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en-IE" sz="1800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  2</a:t>
            </a:r>
            <a:r>
              <a:rPr lang="en-IE" sz="1800" baseline="30000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nd</a:t>
            </a:r>
            <a:r>
              <a:rPr lang="en-IE" sz="1800" dirty="0" smtClean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ASD class sanctioned to open Sept.2023</a:t>
            </a:r>
            <a:endParaRPr sz="18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School opened in 1967</a:t>
            </a: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Addition of an extension to the school in 2013</a:t>
            </a:r>
            <a:endParaRPr sz="18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14300" marR="0" lvl="1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Char char="•"/>
            </a:pPr>
            <a:r>
              <a:rPr lang="en-IE" sz="18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School facilities include:</a:t>
            </a:r>
            <a:endParaRPr sz="18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9"/>
          <p:cNvSpPr txBox="1">
            <a:spLocks noGrp="1"/>
          </p:cNvSpPr>
          <p:nvPr>
            <p:ph type="title"/>
          </p:nvPr>
        </p:nvSpPr>
        <p:spPr>
          <a:xfrm>
            <a:off x="1451579" y="-633046"/>
            <a:ext cx="9291215" cy="2968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 b="1"/>
              <a:t>SCHOOL ACTIVITIES</a:t>
            </a:r>
            <a:r>
              <a:rPr lang="en-IE"/>
              <a:t/>
            </a:r>
            <a:br>
              <a:rPr lang="en-IE"/>
            </a:br>
            <a:endParaRPr/>
          </a:p>
        </p:txBody>
      </p:sp>
      <p:sp>
        <p:nvSpPr>
          <p:cNvPr id="554" name="Google Shape;554;p29"/>
          <p:cNvSpPr txBox="1">
            <a:spLocks noGrp="1"/>
          </p:cNvSpPr>
          <p:nvPr>
            <p:ph type="body" idx="1"/>
          </p:nvPr>
        </p:nvSpPr>
        <p:spPr>
          <a:xfrm>
            <a:off x="1451579" y="886265"/>
            <a:ext cx="9291215" cy="458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IE" sz="3200" b="1">
                <a:solidFill>
                  <a:schemeClr val="accent1"/>
                </a:solidFill>
              </a:rPr>
              <a:t>Music - School Band</a:t>
            </a:r>
            <a:endParaRPr sz="3200">
              <a:solidFill>
                <a:schemeClr val="accent1"/>
              </a:solidFill>
            </a:endParaRPr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555" name="Google Shape;55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8967" y="1491175"/>
            <a:ext cx="7723162" cy="53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0"/>
          <p:cNvSpPr txBox="1"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 b="1"/>
              <a:t>DRAMA</a:t>
            </a:r>
            <a:r>
              <a:rPr lang="en-IE"/>
              <a:t/>
            </a:r>
            <a:br>
              <a:rPr lang="en-IE"/>
            </a:br>
            <a:endParaRPr/>
          </a:p>
        </p:txBody>
      </p:sp>
      <p:sp>
        <p:nvSpPr>
          <p:cNvPr id="561" name="Google Shape;561;p30"/>
          <p:cNvSpPr txBox="1">
            <a:spLocks noGrp="1"/>
          </p:cNvSpPr>
          <p:nvPr>
            <p:ph type="body" idx="1"/>
          </p:nvPr>
        </p:nvSpPr>
        <p:spPr>
          <a:xfrm>
            <a:off x="1451580" y="1331420"/>
            <a:ext cx="5550300" cy="3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IE"/>
              <a:t>Our annual show includes every child in the school and gives each child an invaluable experience in stage craft, drama, music, singing and stage management.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grpSp>
        <p:nvGrpSpPr>
          <p:cNvPr id="562" name="Google Shape;562;p30"/>
          <p:cNvGrpSpPr/>
          <p:nvPr/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563" name="Google Shape;563;p30"/>
            <p:cNvSpPr/>
            <p:nvPr/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blipFill rotWithShape="1">
              <a:blip r:embed="rId3">
                <a:alphaModFix amt="30000"/>
              </a:blip>
              <a:tile tx="0" ty="0" sx="100000" sy="100000" flip="none" algn="ctr"/>
            </a:blipFill>
            <a:ln>
              <a:noFill/>
            </a:ln>
            <a:effectLst>
              <a:outerShdw blurRad="127000" dist="228600" dir="4740000" sx="98000" sy="98000" algn="tl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ap="flat" cmpd="sng">
              <a:solidFill>
                <a:srgbClr val="3D352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pic>
        <p:nvPicPr>
          <p:cNvPr id="565" name="Google Shape;565;p30"/>
          <p:cNvPicPr preferRelativeResize="0"/>
          <p:nvPr/>
        </p:nvPicPr>
        <p:blipFill rotWithShape="1">
          <a:blip r:embed="rId4">
            <a:alphaModFix/>
          </a:blip>
          <a:srcRect r="3" b="14410"/>
          <a:stretch/>
        </p:blipFill>
        <p:spPr>
          <a:xfrm>
            <a:off x="8116373" y="937294"/>
            <a:ext cx="2799103" cy="185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6375" y="3018475"/>
            <a:ext cx="2799099" cy="199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31" descr="A group of people posing for a phot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681" r="32666"/>
          <a:stretch/>
        </p:blipFill>
        <p:spPr>
          <a:xfrm>
            <a:off x="2" y="10"/>
            <a:ext cx="6094409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1" descr="A picture containing outdoor, grass, person, k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4873" r="8478"/>
          <a:stretch/>
        </p:blipFill>
        <p:spPr>
          <a:xfrm>
            <a:off x="6096051" y="10"/>
            <a:ext cx="609440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1"/>
          <p:cNvSpPr/>
          <p:nvPr/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74" name="Google Shape;574;p31"/>
          <p:cNvSpPr txBox="1">
            <a:spLocks noGrp="1"/>
          </p:cNvSpPr>
          <p:nvPr>
            <p:ph type="title"/>
          </p:nvPr>
        </p:nvSpPr>
        <p:spPr>
          <a:xfrm>
            <a:off x="4050918" y="1522694"/>
            <a:ext cx="4075222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 b="1"/>
              <a:t>ÓGRAS IRISH CLUB</a:t>
            </a:r>
            <a:endParaRPr/>
          </a:p>
        </p:txBody>
      </p:sp>
      <p:sp>
        <p:nvSpPr>
          <p:cNvPr id="575" name="Google Shape;575;p31"/>
          <p:cNvSpPr txBox="1">
            <a:spLocks noGrp="1"/>
          </p:cNvSpPr>
          <p:nvPr>
            <p:ph type="body" idx="1"/>
          </p:nvPr>
        </p:nvSpPr>
        <p:spPr>
          <a:xfrm>
            <a:off x="4050918" y="2571928"/>
            <a:ext cx="4075222" cy="2765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IE" sz="1700">
                <a:solidFill>
                  <a:srgbClr val="FFFFFE"/>
                </a:solidFill>
              </a:rPr>
              <a:t>This is weekly after-school activity co-ordinated by teacher Mrs. O’ Brien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-IE" sz="1700">
                <a:solidFill>
                  <a:srgbClr val="FFFFFE"/>
                </a:solidFill>
              </a:rPr>
              <a:t>Largest Ógras club in Munster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-IE" sz="1700">
                <a:solidFill>
                  <a:srgbClr val="FFFFFE"/>
                </a:solidFill>
              </a:rPr>
              <a:t>Aim is to promote the speaking of Irish and a love of our native tongue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-IE" sz="1700">
                <a:solidFill>
                  <a:srgbClr val="FFFFFE"/>
                </a:solidFill>
              </a:rPr>
              <a:t>Activities include sports, arts &amp; crafts, music and a club fun day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g11a50c58f4e_2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225" y="0"/>
            <a:ext cx="8700324" cy="676847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g11a50c58f4e_2_15"/>
          <p:cNvSpPr/>
          <p:nvPr/>
        </p:nvSpPr>
        <p:spPr>
          <a:xfrm>
            <a:off x="3888750" y="4755805"/>
            <a:ext cx="4414500" cy="2263500"/>
          </a:xfrm>
          <a:prstGeom prst="rect">
            <a:avLst/>
          </a:prstGeom>
          <a:solidFill>
            <a:srgbClr val="000001">
              <a:alpha val="847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82" name="Google Shape;582;g11a50c58f4e_2_15"/>
          <p:cNvSpPr txBox="1">
            <a:spLocks noGrp="1"/>
          </p:cNvSpPr>
          <p:nvPr>
            <p:ph type="title"/>
          </p:nvPr>
        </p:nvSpPr>
        <p:spPr>
          <a:xfrm>
            <a:off x="4228043" y="4924819"/>
            <a:ext cx="40752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 b="1"/>
              <a:t>IRISH DANCING</a:t>
            </a:r>
            <a:endParaRPr/>
          </a:p>
        </p:txBody>
      </p:sp>
      <p:sp>
        <p:nvSpPr>
          <p:cNvPr id="583" name="Google Shape;583;g11a50c58f4e_2_15"/>
          <p:cNvSpPr txBox="1">
            <a:spLocks noGrp="1"/>
          </p:cNvSpPr>
          <p:nvPr>
            <p:ph type="body" idx="1"/>
          </p:nvPr>
        </p:nvSpPr>
        <p:spPr>
          <a:xfrm>
            <a:off x="4058400" y="5813002"/>
            <a:ext cx="4075200" cy="12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IE" sz="1700">
                <a:solidFill>
                  <a:srgbClr val="FFFFFE"/>
                </a:solidFill>
              </a:rPr>
              <a:t>WE HOPE IRISH DANCING CLASSES WILL RETURN IN SEPTEMBER 2022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2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 b="1"/>
              <a:t>SWIMMING</a:t>
            </a:r>
            <a:r>
              <a:rPr lang="en-IE"/>
              <a:t/>
            </a:r>
            <a:br>
              <a:rPr lang="en-IE"/>
            </a:br>
            <a:endParaRPr/>
          </a:p>
        </p:txBody>
      </p:sp>
      <p:sp>
        <p:nvSpPr>
          <p:cNvPr id="589" name="Google Shape;589;p32"/>
          <p:cNvSpPr txBox="1">
            <a:spLocks noGrp="1"/>
          </p:cNvSpPr>
          <p:nvPr>
            <p:ph type="body" idx="1"/>
          </p:nvPr>
        </p:nvSpPr>
        <p:spPr>
          <a:xfrm>
            <a:off x="1451579" y="2015734"/>
            <a:ext cx="4825257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IE"/>
              <a:t>Swimming lessons are available to all students from Junior Infants to sixth class each year. 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IE"/>
              <a:t>These usually take place once per week over a </a:t>
            </a:r>
            <a:r>
              <a:rPr lang="en-IE" smtClean="0"/>
              <a:t>five-week </a:t>
            </a:r>
            <a:r>
              <a:rPr lang="en-IE"/>
              <a:t>period. 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IE"/>
              <a:t>Professional swimming instructors give the lessons to children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grpSp>
        <p:nvGrpSpPr>
          <p:cNvPr id="590" name="Google Shape;590;p32"/>
          <p:cNvGrpSpPr/>
          <p:nvPr/>
        </p:nvGrpSpPr>
        <p:grpSpPr>
          <a:xfrm>
            <a:off x="6762294" y="2012810"/>
            <a:ext cx="3980500" cy="3459865"/>
            <a:chOff x="6762294" y="2012810"/>
            <a:chExt cx="3980500" cy="3459865"/>
          </a:xfrm>
        </p:grpSpPr>
        <p:sp>
          <p:nvSpPr>
            <p:cNvPr id="591" name="Google Shape;591;p32"/>
            <p:cNvSpPr/>
            <p:nvPr/>
          </p:nvSpPr>
          <p:spPr>
            <a:xfrm>
              <a:off x="6762294" y="2012810"/>
              <a:ext cx="3980500" cy="3459865"/>
            </a:xfrm>
            <a:prstGeom prst="rect">
              <a:avLst/>
            </a:prstGeom>
            <a:blipFill rotWithShape="1">
              <a:blip r:embed="rId3">
                <a:alphaModFix amt="30000"/>
              </a:blip>
              <a:tile tx="0" ty="0" sx="100000" sy="100000" flip="none" algn="ctr"/>
            </a:blipFill>
            <a:ln>
              <a:noFill/>
            </a:ln>
            <a:effectLst>
              <a:outerShdw blurRad="127000" dist="228600" dir="4740000" sx="98000" sy="98000" algn="tl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6922529" y="2182137"/>
              <a:ext cx="3656537" cy="313000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ap="flat" cmpd="sng">
              <a:solidFill>
                <a:srgbClr val="3D352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593" name="Google Shape;593;p32"/>
          <p:cNvSpPr/>
          <p:nvPr/>
        </p:nvSpPr>
        <p:spPr>
          <a:xfrm>
            <a:off x="7078354" y="2346730"/>
            <a:ext cx="3336988" cy="2798792"/>
          </a:xfrm>
          <a:prstGeom prst="rect">
            <a:avLst/>
          </a:prstGeom>
          <a:solidFill>
            <a:srgbClr val="FFFFF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594" name="Google Shape;59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3418" y="2603631"/>
            <a:ext cx="3023917" cy="2277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00" name="Google Shape;600;p33"/>
          <p:cNvSpPr txBox="1"/>
          <p:nvPr/>
        </p:nvSpPr>
        <p:spPr>
          <a:xfrm>
            <a:off x="3512301" y="443732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FB8C29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01" name="Google Shape;601;p33"/>
          <p:cNvSpPr txBox="1"/>
          <p:nvPr/>
        </p:nvSpPr>
        <p:spPr>
          <a:xfrm>
            <a:off x="4976636" y="540921"/>
            <a:ext cx="49739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02" name="Google Shape;602;p33"/>
          <p:cNvSpPr/>
          <p:nvPr/>
        </p:nvSpPr>
        <p:spPr>
          <a:xfrm>
            <a:off x="0" y="1193800"/>
            <a:ext cx="12192000" cy="5664199"/>
          </a:xfrm>
          <a:prstGeom prst="rect">
            <a:avLst/>
          </a:prstGeom>
          <a:gradFill>
            <a:gsLst>
              <a:gs pos="0">
                <a:srgbClr val="3C3C3C">
                  <a:alpha val="3921"/>
                </a:srgbClr>
              </a:gs>
              <a:gs pos="100000">
                <a:srgbClr val="4D4D4D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603" name="Google Shape;6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435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33"/>
          <p:cNvSpPr txBox="1">
            <a:spLocks noGrp="1"/>
          </p:cNvSpPr>
          <p:nvPr>
            <p:ph type="title"/>
          </p:nvPr>
        </p:nvSpPr>
        <p:spPr>
          <a:xfrm>
            <a:off x="396121" y="2159000"/>
            <a:ext cx="3192900" cy="46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</a:pPr>
            <a:r>
              <a:rPr lang="en-IE" b="1">
                <a:solidFill>
                  <a:schemeClr val="lt1"/>
                </a:solidFill>
              </a:rPr>
              <a:t>G.A.A. / SOCCER</a:t>
            </a:r>
            <a:r>
              <a:rPr lang="en-IE">
                <a:solidFill>
                  <a:schemeClr val="lt1"/>
                </a:solidFill>
              </a:rPr>
              <a:t/>
            </a:r>
            <a:br>
              <a:rPr lang="en-IE">
                <a:solidFill>
                  <a:schemeClr val="lt1"/>
                </a:solidFill>
              </a:rPr>
            </a:br>
            <a:endParaRPr>
              <a:solidFill>
                <a:schemeClr val="lt1"/>
              </a:solidFill>
            </a:endParaRPr>
          </a:p>
        </p:txBody>
      </p:sp>
      <p:pic>
        <p:nvPicPr>
          <p:cNvPr id="605" name="Google Shape;60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00" y="-590862"/>
            <a:ext cx="6925148" cy="92335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6" name="Google Shape;606;p33"/>
          <p:cNvCxnSpPr/>
          <p:nvPr/>
        </p:nvCxnSpPr>
        <p:spPr>
          <a:xfrm>
            <a:off x="4654296" y="1600200"/>
            <a:ext cx="0" cy="3657600"/>
          </a:xfrm>
          <a:prstGeom prst="straightConnector1">
            <a:avLst/>
          </a:prstGeom>
          <a:noFill/>
          <a:ln w="31750" cap="flat" cmpd="sng">
            <a:solidFill>
              <a:schemeClr val="lt1">
                <a:alpha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7" name="Google Shape;607;p33"/>
          <p:cNvSpPr/>
          <p:nvPr/>
        </p:nvSpPr>
        <p:spPr>
          <a:xfrm>
            <a:off x="3061925" y="2793900"/>
            <a:ext cx="7320600" cy="4064100"/>
          </a:xfrm>
          <a:prstGeom prst="rect">
            <a:avLst/>
          </a:prstGeom>
          <a:solidFill>
            <a:srgbClr val="000001">
              <a:alpha val="847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08" name="Google Shape;608;p33"/>
          <p:cNvSpPr txBox="1">
            <a:spLocks noGrp="1"/>
          </p:cNvSpPr>
          <p:nvPr>
            <p:ph type="body" idx="1"/>
          </p:nvPr>
        </p:nvSpPr>
        <p:spPr>
          <a:xfrm>
            <a:off x="4089986" y="2713750"/>
            <a:ext cx="6085200" cy="46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228600" lvl="0" indent="-200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IE"/>
              <a:t>Banogue National School has the reputation for producing highly skilled and well trained boys / girls hurling, football and camogie teams</a:t>
            </a:r>
            <a:endParaRPr/>
          </a:p>
          <a:p>
            <a:pPr marL="228600" lvl="0" indent="-2000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IE"/>
              <a:t>Children have sessions with a GAA Coach every Wednesday</a:t>
            </a:r>
            <a:endParaRPr/>
          </a:p>
          <a:p>
            <a:pPr marL="228600" lvl="0" indent="-20002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IE"/>
              <a:t>Our small class sizes mean that all children are given an opportunity to be part of a team. </a:t>
            </a:r>
            <a:endParaRPr/>
          </a:p>
          <a:p>
            <a:pPr marL="228600" lvl="0" indent="-20002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IE"/>
              <a:t>Since it first entered the South Limerick Schools G.A.A Hurling/Football championships, it has won an impressive 18 titles.</a:t>
            </a:r>
            <a:endParaRPr/>
          </a:p>
          <a:p>
            <a:pPr marL="228600" lvl="0" indent="-20002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IE"/>
              <a:t>The School enters the Football Association of Ireland’s Schools Soccer Tournament each year. 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609" name="Google Shape;609;p33"/>
          <p:cNvSpPr txBox="1"/>
          <p:nvPr/>
        </p:nvSpPr>
        <p:spPr>
          <a:xfrm>
            <a:off x="7723229" y="6007878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34"/>
          <p:cNvPicPr preferRelativeResize="0"/>
          <p:nvPr/>
        </p:nvPicPr>
        <p:blipFill rotWithShape="1">
          <a:blip r:embed="rId3">
            <a:alphaModFix/>
          </a:blip>
          <a:srcRect t="11914" r="2" b="12994"/>
          <a:stretch/>
        </p:blipFill>
        <p:spPr>
          <a:xfrm>
            <a:off x="20" y="1"/>
            <a:ext cx="4636301" cy="261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4"/>
          <p:cNvPicPr preferRelativeResize="0"/>
          <p:nvPr/>
        </p:nvPicPr>
        <p:blipFill rotWithShape="1">
          <a:blip r:embed="rId4">
            <a:alphaModFix/>
          </a:blip>
          <a:srcRect b="19176"/>
          <a:stretch/>
        </p:blipFill>
        <p:spPr>
          <a:xfrm>
            <a:off x="20" y="2611818"/>
            <a:ext cx="4636301" cy="424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4"/>
          <p:cNvPicPr preferRelativeResize="0"/>
          <p:nvPr/>
        </p:nvPicPr>
        <p:blipFill rotWithShape="1">
          <a:blip r:embed="rId5">
            <a:alphaModFix/>
          </a:blip>
          <a:srcRect r="-2" b="26690"/>
          <a:stretch/>
        </p:blipFill>
        <p:spPr>
          <a:xfrm>
            <a:off x="4637862" y="10"/>
            <a:ext cx="7554138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7" name="Google Shape;617;p34"/>
          <p:cNvCxnSpPr/>
          <p:nvPr/>
        </p:nvCxnSpPr>
        <p:spPr>
          <a:xfrm>
            <a:off x="4638193" y="-680"/>
            <a:ext cx="0" cy="6858003"/>
          </a:xfrm>
          <a:prstGeom prst="straightConnector1">
            <a:avLst/>
          </a:prstGeom>
          <a:noFill/>
          <a:ln w="101600" cap="flat" cmpd="sng">
            <a:solidFill>
              <a:srgbClr val="00000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8" name="Google Shape;618;p34"/>
          <p:cNvCxnSpPr/>
          <p:nvPr/>
        </p:nvCxnSpPr>
        <p:spPr>
          <a:xfrm rot="10800000">
            <a:off x="0" y="2611143"/>
            <a:ext cx="4637863" cy="0"/>
          </a:xfrm>
          <a:prstGeom prst="straightConnector1">
            <a:avLst/>
          </a:prstGeom>
          <a:noFill/>
          <a:ln w="101600" cap="flat" cmpd="sng">
            <a:solidFill>
              <a:srgbClr val="00000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9" name="Google Shape;619;p34"/>
          <p:cNvSpPr/>
          <p:nvPr/>
        </p:nvSpPr>
        <p:spPr>
          <a:xfrm>
            <a:off x="6481704" y="639571"/>
            <a:ext cx="5710296" cy="5572810"/>
          </a:xfrm>
          <a:prstGeom prst="rect">
            <a:avLst/>
          </a:prstGeom>
          <a:solidFill>
            <a:srgbClr val="000001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20" name="Google Shape;620;p34"/>
          <p:cNvSpPr txBox="1">
            <a:spLocks noGrp="1"/>
          </p:cNvSpPr>
          <p:nvPr>
            <p:ph type="title"/>
          </p:nvPr>
        </p:nvSpPr>
        <p:spPr>
          <a:xfrm>
            <a:off x="6643557" y="804520"/>
            <a:ext cx="423559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 b="1"/>
              <a:t>SPORTS DAY</a:t>
            </a:r>
            <a:r>
              <a:rPr lang="en-IE"/>
              <a:t/>
            </a:r>
            <a:br>
              <a:rPr lang="en-IE"/>
            </a:br>
            <a:endParaRPr/>
          </a:p>
        </p:txBody>
      </p:sp>
      <p:sp>
        <p:nvSpPr>
          <p:cNvPr id="621" name="Google Shape;621;p34"/>
          <p:cNvSpPr txBox="1">
            <a:spLocks noGrp="1"/>
          </p:cNvSpPr>
          <p:nvPr>
            <p:ph type="body" idx="1"/>
          </p:nvPr>
        </p:nvSpPr>
        <p:spPr>
          <a:xfrm>
            <a:off x="6643557" y="2015733"/>
            <a:ext cx="4235595" cy="402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IE">
                <a:solidFill>
                  <a:srgbClr val="FFFFFE"/>
                </a:solidFill>
              </a:rPr>
              <a:t>The traditional style ‘Sports Day’ is held each year. During Sports Day, children participate in a variety of athletic and fun events including sprinting, relays and wellie throwing.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IE">
                <a:solidFill>
                  <a:srgbClr val="FFFFFE"/>
                </a:solidFill>
              </a:rPr>
              <a:t>A perpetual trophy is presented each year to an individual who exhibits great team spirit whilst not necessarily being the best sportsperson.</a:t>
            </a:r>
            <a:endParaRPr/>
          </a:p>
          <a:p>
            <a:pPr marL="228600" lvl="0" indent="-101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>
              <a:solidFill>
                <a:srgbClr val="FFFFF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627" name="Google Shape;627;p35"/>
          <p:cNvPicPr preferRelativeResize="0"/>
          <p:nvPr/>
        </p:nvPicPr>
        <p:blipFill rotWithShape="1">
          <a:blip r:embed="rId3">
            <a:alphaModFix amt="50000"/>
          </a:blip>
          <a:srcRect t="41695" b="31023"/>
          <a:stretch/>
        </p:blipFill>
        <p:spPr>
          <a:xfrm>
            <a:off x="305" y="10"/>
            <a:ext cx="1219169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35"/>
          <p:cNvSpPr txBox="1"/>
          <p:nvPr/>
        </p:nvSpPr>
        <p:spPr>
          <a:xfrm>
            <a:off x="3512301" y="443732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FB8C29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29" name="Google Shape;629;p35"/>
          <p:cNvSpPr txBox="1"/>
          <p:nvPr/>
        </p:nvSpPr>
        <p:spPr>
          <a:xfrm>
            <a:off x="4976636" y="540921"/>
            <a:ext cx="49739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30" name="Google Shape;630;p35"/>
          <p:cNvSpPr/>
          <p:nvPr/>
        </p:nvSpPr>
        <p:spPr>
          <a:xfrm>
            <a:off x="0" y="1193800"/>
            <a:ext cx="12192000" cy="5664199"/>
          </a:xfrm>
          <a:prstGeom prst="rect">
            <a:avLst/>
          </a:prstGeom>
          <a:gradFill>
            <a:gsLst>
              <a:gs pos="0">
                <a:srgbClr val="3C3C3C">
                  <a:alpha val="3921"/>
                </a:srgbClr>
              </a:gs>
              <a:gs pos="100000">
                <a:srgbClr val="4D4D4D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31" name="Google Shape;631;p35"/>
          <p:cNvSpPr txBox="1"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</a:pPr>
            <a:r>
              <a:rPr lang="en-IE">
                <a:solidFill>
                  <a:schemeClr val="lt1"/>
                </a:solidFill>
              </a:rPr>
              <a:t>COMMUNITY GAMES</a:t>
            </a:r>
            <a:endParaRPr/>
          </a:p>
        </p:txBody>
      </p:sp>
      <p:cxnSp>
        <p:nvCxnSpPr>
          <p:cNvPr id="632" name="Google Shape;632;p35"/>
          <p:cNvCxnSpPr/>
          <p:nvPr/>
        </p:nvCxnSpPr>
        <p:spPr>
          <a:xfrm>
            <a:off x="4654296" y="1600200"/>
            <a:ext cx="0" cy="3657600"/>
          </a:xfrm>
          <a:prstGeom prst="straightConnector1">
            <a:avLst/>
          </a:prstGeom>
          <a:noFill/>
          <a:ln w="31750" cap="flat" cmpd="sng">
            <a:solidFill>
              <a:schemeClr val="lt1">
                <a:alpha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3" name="Google Shape;633;p35"/>
          <p:cNvSpPr txBox="1">
            <a:spLocks noGrp="1"/>
          </p:cNvSpPr>
          <p:nvPr>
            <p:ph type="body" idx="1"/>
          </p:nvPr>
        </p:nvSpPr>
        <p:spPr>
          <a:xfrm>
            <a:off x="4976636" y="1193800"/>
            <a:ext cx="6085091" cy="4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IE" dirty="0"/>
              <a:t>Talent, handwriting, art, athletics, drama, music etc.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IE" dirty="0"/>
              <a:t>A local Community Games Committee working closely with the school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IE" dirty="0"/>
              <a:t>Children are competing at a very high standard at county and all Ireland level.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IE" dirty="0" smtClean="0"/>
              <a:t>Multiple All –Ireland </a:t>
            </a:r>
            <a:r>
              <a:rPr lang="en-IE" dirty="0" err="1" smtClean="0"/>
              <a:t>medalists</a:t>
            </a:r>
            <a:r>
              <a:rPr lang="en-IE" smtClean="0"/>
              <a:t> from the school</a:t>
            </a:r>
            <a:r>
              <a:rPr lang="en-IE"/>
              <a:t>	</a:t>
            </a:r>
            <a:endParaRPr/>
          </a:p>
        </p:txBody>
      </p:sp>
      <p:sp>
        <p:nvSpPr>
          <p:cNvPr id="634" name="Google Shape;634;p35"/>
          <p:cNvSpPr txBox="1"/>
          <p:nvPr/>
        </p:nvSpPr>
        <p:spPr>
          <a:xfrm>
            <a:off x="7723229" y="6007878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36"/>
          <p:cNvPicPr preferRelativeResize="0"/>
          <p:nvPr/>
        </p:nvPicPr>
        <p:blipFill rotWithShape="1">
          <a:blip r:embed="rId3">
            <a:alphaModFix/>
          </a:blip>
          <a:srcRect r="11223" b="2"/>
          <a:stretch/>
        </p:blipFill>
        <p:spPr>
          <a:xfrm>
            <a:off x="20" y="1"/>
            <a:ext cx="4636301" cy="261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36"/>
          <p:cNvPicPr preferRelativeResize="0"/>
          <p:nvPr/>
        </p:nvPicPr>
        <p:blipFill rotWithShape="1">
          <a:blip r:embed="rId4">
            <a:alphaModFix/>
          </a:blip>
          <a:srcRect t="10941" r="-1" b="12584"/>
          <a:stretch/>
        </p:blipFill>
        <p:spPr>
          <a:xfrm>
            <a:off x="20" y="2611818"/>
            <a:ext cx="4636301" cy="424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36"/>
          <p:cNvPicPr preferRelativeResize="0"/>
          <p:nvPr/>
        </p:nvPicPr>
        <p:blipFill rotWithShape="1">
          <a:blip r:embed="rId5">
            <a:alphaModFix/>
          </a:blip>
          <a:srcRect l="16645" r="21395"/>
          <a:stretch/>
        </p:blipFill>
        <p:spPr>
          <a:xfrm>
            <a:off x="4637862" y="10"/>
            <a:ext cx="7554138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2" name="Google Shape;642;p36"/>
          <p:cNvCxnSpPr/>
          <p:nvPr/>
        </p:nvCxnSpPr>
        <p:spPr>
          <a:xfrm>
            <a:off x="4638193" y="-680"/>
            <a:ext cx="0" cy="6858003"/>
          </a:xfrm>
          <a:prstGeom prst="straightConnector1">
            <a:avLst/>
          </a:prstGeom>
          <a:noFill/>
          <a:ln w="101600" cap="flat" cmpd="sng">
            <a:solidFill>
              <a:srgbClr val="00000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3" name="Google Shape;643;p36"/>
          <p:cNvCxnSpPr/>
          <p:nvPr/>
        </p:nvCxnSpPr>
        <p:spPr>
          <a:xfrm rot="10800000">
            <a:off x="0" y="2611143"/>
            <a:ext cx="4637863" cy="0"/>
          </a:xfrm>
          <a:prstGeom prst="straightConnector1">
            <a:avLst/>
          </a:prstGeom>
          <a:noFill/>
          <a:ln w="101600" cap="flat" cmpd="sng">
            <a:solidFill>
              <a:srgbClr val="00000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4" name="Google Shape;644;p36"/>
          <p:cNvSpPr/>
          <p:nvPr/>
        </p:nvSpPr>
        <p:spPr>
          <a:xfrm>
            <a:off x="6481704" y="639571"/>
            <a:ext cx="5710296" cy="5572810"/>
          </a:xfrm>
          <a:prstGeom prst="rect">
            <a:avLst/>
          </a:prstGeom>
          <a:solidFill>
            <a:srgbClr val="000001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45" name="Google Shape;645;p36"/>
          <p:cNvSpPr txBox="1">
            <a:spLocks noGrp="1"/>
          </p:cNvSpPr>
          <p:nvPr>
            <p:ph type="title"/>
          </p:nvPr>
        </p:nvSpPr>
        <p:spPr>
          <a:xfrm>
            <a:off x="6643557" y="804520"/>
            <a:ext cx="423559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 b="1"/>
              <a:t>SCHOOL TOUR</a:t>
            </a:r>
            <a:r>
              <a:rPr lang="en-IE"/>
              <a:t/>
            </a:r>
            <a:br>
              <a:rPr lang="en-IE"/>
            </a:br>
            <a:endParaRPr/>
          </a:p>
        </p:txBody>
      </p:sp>
      <p:sp>
        <p:nvSpPr>
          <p:cNvPr id="646" name="Google Shape;646;p36"/>
          <p:cNvSpPr txBox="1">
            <a:spLocks noGrp="1"/>
          </p:cNvSpPr>
          <p:nvPr>
            <p:ph type="body" idx="1"/>
          </p:nvPr>
        </p:nvSpPr>
        <p:spPr>
          <a:xfrm>
            <a:off x="6643557" y="2015733"/>
            <a:ext cx="4235595" cy="402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IE">
                <a:solidFill>
                  <a:srgbClr val="FFFFFE"/>
                </a:solidFill>
              </a:rPr>
              <a:t>This normally takes place during the summer term and usually includes visits to sights of historical, geographical, scientific or artistic interest as well as fun activities. 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IE">
                <a:solidFill>
                  <a:srgbClr val="FFFFFE"/>
                </a:solidFill>
              </a:rPr>
              <a:t>Many School trips to take place throughout the school year including historic, field trips etc.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>
              <a:solidFill>
                <a:srgbClr val="FFFFF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7"/>
          <p:cNvSpPr/>
          <p:nvPr/>
        </p:nvSpPr>
        <p:spPr>
          <a:xfrm>
            <a:off x="2" y="0"/>
            <a:ext cx="12191695" cy="6858000"/>
          </a:xfrm>
          <a:prstGeom prst="rect">
            <a:avLst/>
          </a:prstGeom>
          <a:gradFill>
            <a:gsLst>
              <a:gs pos="0">
                <a:srgbClr val="4B4B4B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52" name="Google Shape;652;p37"/>
          <p:cNvSpPr txBox="1">
            <a:spLocks noGrp="1"/>
          </p:cNvSpPr>
          <p:nvPr>
            <p:ph type="title"/>
          </p:nvPr>
        </p:nvSpPr>
        <p:spPr>
          <a:xfrm>
            <a:off x="940905" y="-463819"/>
            <a:ext cx="9801890" cy="231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PARENTS’ COUNCIL ACHIEVEMENTS SINCE 2015</a:t>
            </a:r>
            <a:endParaRPr/>
          </a:p>
        </p:txBody>
      </p:sp>
      <p:cxnSp>
        <p:nvCxnSpPr>
          <p:cNvPr id="653" name="Google Shape;653;p37"/>
          <p:cNvCxnSpPr/>
          <p:nvPr/>
        </p:nvCxnSpPr>
        <p:spPr>
          <a:xfrm>
            <a:off x="1130874" y="1996645"/>
            <a:ext cx="9603274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4" name="Google Shape;654;p37"/>
          <p:cNvSpPr/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chemeClr val="dk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655" name="Google Shape;655;p37"/>
          <p:cNvGrpSpPr/>
          <p:nvPr/>
        </p:nvGrpSpPr>
        <p:grpSpPr>
          <a:xfrm>
            <a:off x="1130270" y="972458"/>
            <a:ext cx="9604375" cy="5582317"/>
            <a:chOff x="0" y="5049"/>
            <a:chExt cx="9604375" cy="5582317"/>
          </a:xfrm>
        </p:grpSpPr>
        <p:sp>
          <p:nvSpPr>
            <p:cNvPr id="656" name="Google Shape;656;p37"/>
            <p:cNvSpPr/>
            <p:nvPr/>
          </p:nvSpPr>
          <p:spPr>
            <a:xfrm>
              <a:off x="0" y="99250"/>
              <a:ext cx="9604375" cy="1016410"/>
            </a:xfrm>
            <a:prstGeom prst="roundRect">
              <a:avLst>
                <a:gd name="adj" fmla="val 10000"/>
              </a:avLst>
            </a:prstGeom>
            <a:solidFill>
              <a:srgbClr val="F1C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7"/>
            <p:cNvSpPr/>
            <p:nvPr/>
          </p:nvSpPr>
          <p:spPr>
            <a:xfrm>
              <a:off x="307464" y="233741"/>
              <a:ext cx="559572" cy="559025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7"/>
            <p:cNvSpPr/>
            <p:nvPr/>
          </p:nvSpPr>
          <p:spPr>
            <a:xfrm>
              <a:off x="1078466" y="5049"/>
              <a:ext cx="4514037" cy="117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7"/>
            <p:cNvSpPr txBox="1"/>
            <p:nvPr/>
          </p:nvSpPr>
          <p:spPr>
            <a:xfrm>
              <a:off x="1078466" y="5049"/>
              <a:ext cx="8437873" cy="117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375" tIns="124375" rIns="124375" bIns="124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800" b="1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Upgraded exterior of school including school yard, wildflower garden and sensory area - Painted school yard walls, planted flowers throughout, purchased equipment for yard, basketball hoops etc.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60" name="Google Shape;660;p37"/>
            <p:cNvSpPr/>
            <p:nvPr/>
          </p:nvSpPr>
          <p:spPr>
            <a:xfrm>
              <a:off x="5496469" y="5049"/>
              <a:ext cx="4019871" cy="10164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7"/>
            <p:cNvSpPr txBox="1"/>
            <p:nvPr/>
          </p:nvSpPr>
          <p:spPr>
            <a:xfrm>
              <a:off x="5496469" y="5049"/>
              <a:ext cx="4019871" cy="10164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550" tIns="107550" rIns="107550" bIns="107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0" y="1585357"/>
              <a:ext cx="9604375" cy="1016410"/>
            </a:xfrm>
            <a:prstGeom prst="roundRect">
              <a:avLst>
                <a:gd name="adj" fmla="val 10000"/>
              </a:avLst>
            </a:prstGeom>
            <a:solidFill>
              <a:srgbClr val="CFCA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307464" y="1702772"/>
              <a:ext cx="559572" cy="55902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1121016" y="1474080"/>
              <a:ext cx="4428937" cy="117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7"/>
            <p:cNvSpPr txBox="1"/>
            <p:nvPr/>
          </p:nvSpPr>
          <p:spPr>
            <a:xfrm>
              <a:off x="1121016" y="1474080"/>
              <a:ext cx="8175604" cy="117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375" tIns="124375" rIns="124375" bIns="124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800" b="1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Funded upgrade of interior of school and hall including replacement of windows and painting of school interior classrooms, bathrooms, corridor etc.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5496469" y="1474080"/>
              <a:ext cx="4019871" cy="10164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7"/>
            <p:cNvSpPr txBox="1"/>
            <p:nvPr/>
          </p:nvSpPr>
          <p:spPr>
            <a:xfrm>
              <a:off x="2792251" y="1457004"/>
              <a:ext cx="4019871" cy="10164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550" tIns="107550" rIns="107550" bIns="107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385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0" y="2943111"/>
              <a:ext cx="9604375" cy="1016410"/>
            </a:xfrm>
            <a:prstGeom prst="roundRect">
              <a:avLst>
                <a:gd name="adj" fmla="val 10000"/>
              </a:avLst>
            </a:prstGeom>
            <a:solidFill>
              <a:srgbClr val="A1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7"/>
            <p:cNvSpPr/>
            <p:nvPr/>
          </p:nvSpPr>
          <p:spPr>
            <a:xfrm>
              <a:off x="307464" y="3171804"/>
              <a:ext cx="559572" cy="559025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7"/>
            <p:cNvSpPr/>
            <p:nvPr/>
          </p:nvSpPr>
          <p:spPr>
            <a:xfrm>
              <a:off x="1174500" y="2943111"/>
              <a:ext cx="4321968" cy="117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7"/>
            <p:cNvSpPr txBox="1"/>
            <p:nvPr/>
          </p:nvSpPr>
          <p:spPr>
            <a:xfrm>
              <a:off x="1174500" y="2943111"/>
              <a:ext cx="8122120" cy="117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375" tIns="124375" rIns="124375" bIns="1243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800" b="1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Planned &amp; organised very successful school events i.e. </a:t>
              </a:r>
              <a:r>
                <a:rPr lang="en-IE" sz="1800" b="1" i="0" u="none" strike="noStrike" cap="none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2 fashion shows, 50</a:t>
              </a:r>
              <a:r>
                <a:rPr lang="en-IE" sz="1800" b="1" i="0" u="none" strike="noStrike" cap="none" baseline="30000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th</a:t>
              </a:r>
              <a:r>
                <a:rPr lang="en-IE" sz="1800" b="1" i="0" u="none" strike="noStrike" cap="none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 Anniversary Gala Dinner, Family fun days, Grandparents day, Team Limerick clean up among others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72" name="Google Shape;672;p37"/>
            <p:cNvSpPr/>
            <p:nvPr/>
          </p:nvSpPr>
          <p:spPr>
            <a:xfrm>
              <a:off x="5496469" y="2943111"/>
              <a:ext cx="4019871" cy="10164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7"/>
            <p:cNvSpPr txBox="1"/>
            <p:nvPr/>
          </p:nvSpPr>
          <p:spPr>
            <a:xfrm>
              <a:off x="5496469" y="2943111"/>
              <a:ext cx="4019871" cy="10164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550" tIns="107550" rIns="107550" bIns="107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385"/>
                </a:spcBef>
                <a:spcAft>
                  <a:spcPts val="0"/>
                </a:spcAft>
                <a:buNone/>
              </a:pPr>
              <a:endParaRPr sz="11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74" name="Google Shape;674;p37"/>
            <p:cNvSpPr/>
            <p:nvPr/>
          </p:nvSpPr>
          <p:spPr>
            <a:xfrm>
              <a:off x="0" y="4412142"/>
              <a:ext cx="9604375" cy="1016410"/>
            </a:xfrm>
            <a:prstGeom prst="roundRect">
              <a:avLst>
                <a:gd name="adj" fmla="val 10000"/>
              </a:avLst>
            </a:prstGeom>
            <a:solidFill>
              <a:srgbClr val="56C0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7"/>
            <p:cNvSpPr/>
            <p:nvPr/>
          </p:nvSpPr>
          <p:spPr>
            <a:xfrm>
              <a:off x="307464" y="4640835"/>
              <a:ext cx="559572" cy="559025"/>
            </a:xfrm>
            <a:prstGeom prst="rect">
              <a:avLst/>
            </a:prstGeom>
            <a:solidFill>
              <a:schemeClr val="dk1"/>
            </a:solidFill>
            <a:ln w="15875" cap="flat" cmpd="sng">
              <a:solidFill>
                <a:schemeClr val="lt1">
                  <a:alpha val="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7"/>
            <p:cNvSpPr/>
            <p:nvPr/>
          </p:nvSpPr>
          <p:spPr>
            <a:xfrm>
              <a:off x="1174500" y="4412142"/>
              <a:ext cx="8341839" cy="117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7"/>
            <p:cNvSpPr txBox="1"/>
            <p:nvPr/>
          </p:nvSpPr>
          <p:spPr>
            <a:xfrm>
              <a:off x="1174500" y="4412142"/>
              <a:ext cx="8341839" cy="117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375" tIns="124375" rIns="124375" bIns="124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800" b="1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School Show – PC work in conjunction with staff to create props and fund sound, costumes etc.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1" name="Google Shape;281;p4" descr="A close up of a white wall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2" name="Google Shape;282;p4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3" name="Google Shape;283;p4" descr="A picture containing sky, outdoor, road, grass&#10;&#10;Description generated with very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r="-1" b="16042"/>
          <a:stretch/>
        </p:blipFill>
        <p:spPr>
          <a:xfrm>
            <a:off x="20" y="10"/>
            <a:ext cx="1219167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"/>
          <p:cNvSpPr/>
          <p:nvPr/>
        </p:nvSpPr>
        <p:spPr>
          <a:xfrm>
            <a:off x="0" y="4907589"/>
            <a:ext cx="8295215" cy="1452930"/>
          </a:xfrm>
          <a:prstGeom prst="rect">
            <a:avLst/>
          </a:prstGeom>
          <a:solidFill>
            <a:srgbClr val="000001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85" name="Google Shape;285;p4"/>
          <p:cNvSpPr txBox="1">
            <a:spLocks noGrp="1"/>
          </p:cNvSpPr>
          <p:nvPr>
            <p:ph type="title"/>
          </p:nvPr>
        </p:nvSpPr>
        <p:spPr>
          <a:xfrm>
            <a:off x="1293993" y="5082537"/>
            <a:ext cx="6835556" cy="111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ockwell"/>
              <a:buNone/>
            </a:pPr>
            <a:r>
              <a:rPr lang="en-IE" sz="2200"/>
              <a:t>A LARGE OUTDOOR PLAY AREA</a:t>
            </a:r>
            <a:br>
              <a:rPr lang="en-IE" sz="2200"/>
            </a:br>
            <a:r>
              <a:rPr lang="en-IE" sz="2200"/>
              <a:t/>
            </a:r>
            <a:br>
              <a:rPr lang="en-IE" sz="2200"/>
            </a:br>
            <a:endParaRPr sz="2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3" name="Google Shape;683;p38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4" name="Google Shape;684;p38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85" name="Google Shape;685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0997" r="-1" b="7772"/>
          <a:stretch/>
        </p:blipFill>
        <p:spPr>
          <a:xfrm>
            <a:off x="20" y="10"/>
            <a:ext cx="12191675" cy="6857990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noFill/>
          </a:ln>
        </p:spPr>
      </p:pic>
      <p:sp>
        <p:nvSpPr>
          <p:cNvPr id="686" name="Google Shape;686;p38"/>
          <p:cNvSpPr/>
          <p:nvPr/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87" name="Google Shape;687;p38"/>
          <p:cNvSpPr txBox="1">
            <a:spLocks noGrp="1"/>
          </p:cNvSpPr>
          <p:nvPr>
            <p:ph type="title"/>
          </p:nvPr>
        </p:nvSpPr>
        <p:spPr>
          <a:xfrm>
            <a:off x="4060512" y="5075836"/>
            <a:ext cx="6835556" cy="112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TOTS TO TEENS COMMUNITY CRÈCHE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39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TOTS TO TEENS COMMUNITY CRÈCHE</a:t>
            </a:r>
            <a:endParaRPr/>
          </a:p>
        </p:txBody>
      </p:sp>
      <p:pic>
        <p:nvPicPr>
          <p:cNvPr id="693" name="Google Shape;693;p39" descr="Classro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1579" y="2270703"/>
            <a:ext cx="2940675" cy="294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39"/>
          <p:cNvSpPr txBox="1">
            <a:spLocks noGrp="1"/>
          </p:cNvSpPr>
          <p:nvPr>
            <p:ph type="body" idx="1"/>
          </p:nvPr>
        </p:nvSpPr>
        <p:spPr>
          <a:xfrm>
            <a:off x="4876017" y="2015734"/>
            <a:ext cx="5866778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IE" sz="1900"/>
              <a:t>Tots to Teens opened its doors in January 2008.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IE" sz="1900"/>
              <a:t>This service offers play based curriculums (age &amp; appropriate) designed to stimulate all areas of development. It is located adjacent to Banogue National School. Pre-school drop off and After School collection service provided by designated crèche Staff.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IE" sz="1900"/>
              <a:t>Open Monday – Friday from 7.30am – 6.00pm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IE" sz="1900"/>
              <a:t>Service works closely with school</a:t>
            </a:r>
            <a:endParaRPr/>
          </a:p>
          <a:p>
            <a:pPr marL="228600" lvl="0" indent="-1079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</a:pPr>
            <a:endParaRPr sz="19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0"/>
          <p:cNvSpPr txBox="1">
            <a:spLocks noGrp="1"/>
          </p:cNvSpPr>
          <p:nvPr>
            <p:ph type="title"/>
          </p:nvPr>
        </p:nvSpPr>
        <p:spPr>
          <a:xfrm>
            <a:off x="1451579" y="571500"/>
            <a:ext cx="9291215" cy="564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Rockwell"/>
              <a:buNone/>
            </a:pPr>
            <a:r>
              <a:rPr lang="en-IE"/>
              <a:t>SERVICES INCLUDE:</a:t>
            </a:r>
            <a:br>
              <a:rPr lang="en-IE"/>
            </a:br>
            <a:endParaRPr/>
          </a:p>
        </p:txBody>
      </p:sp>
      <p:sp>
        <p:nvSpPr>
          <p:cNvPr id="700" name="Google Shape;700;p40"/>
          <p:cNvSpPr txBox="1">
            <a:spLocks noGrp="1"/>
          </p:cNvSpPr>
          <p:nvPr>
            <p:ph type="body" idx="1"/>
          </p:nvPr>
        </p:nvSpPr>
        <p:spPr>
          <a:xfrm>
            <a:off x="1451579" y="1025236"/>
            <a:ext cx="9291215" cy="510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293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IE" sz="2271"/>
              <a:t>Crèche (Children aged 3mths – 5years)</a:t>
            </a:r>
            <a:endParaRPr sz="2271"/>
          </a:p>
          <a:p>
            <a:pPr marL="228600" lvl="0" indent="-22293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IE" sz="2271"/>
              <a:t>Pre-school (Children aged 3-5years) </a:t>
            </a:r>
            <a:endParaRPr sz="2271"/>
          </a:p>
          <a:p>
            <a:pPr marL="228600" lvl="0" indent="-22293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IE" sz="2271"/>
              <a:t>Montessori</a:t>
            </a:r>
            <a:endParaRPr sz="2271"/>
          </a:p>
          <a:p>
            <a:pPr marL="228600" lvl="0" indent="-22293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IE" sz="2271"/>
              <a:t>Before &amp; After School service –  (Children up to 12 years)</a:t>
            </a:r>
            <a:endParaRPr sz="2271"/>
          </a:p>
          <a:p>
            <a:pPr marL="685800" lvl="0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271"/>
          </a:p>
          <a:p>
            <a:pPr marL="685800" lvl="1" indent="-22483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IE" sz="2071"/>
              <a:t>You may be eligible for cheaper rate under Government Scheme, talk to Manager for further details</a:t>
            </a:r>
            <a:endParaRPr sz="2071"/>
          </a:p>
          <a:p>
            <a:pPr marL="685800" lvl="1" indent="-22483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IE" sz="2071"/>
              <a:t>"The National Childcare Scheme (NCS) commenced in November 2019 and it is available for all parents. The parents apply and are means tested and the dept will then issue a CHICK code which the service uploads to ascertain the subsidy a parent has been awarded"</a:t>
            </a:r>
            <a:endParaRPr sz="2071"/>
          </a:p>
          <a:p>
            <a:pPr marL="228600" lvl="0" indent="-22293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IE" sz="2271"/>
              <a:t>Summer Camps - (Children up to 12 years)</a:t>
            </a:r>
            <a:endParaRPr sz="2271"/>
          </a:p>
          <a:p>
            <a:pPr marL="228600" lvl="0" indent="-22293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IE" sz="2271"/>
              <a:t>Holiday Care - (Children up to 12 years)</a:t>
            </a:r>
            <a:endParaRPr sz="2271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228600" lvl="0" indent="-11112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1"/>
          <p:cNvSpPr/>
          <p:nvPr/>
        </p:nvSpPr>
        <p:spPr>
          <a:xfrm>
            <a:off x="2" y="0"/>
            <a:ext cx="12191695" cy="6858000"/>
          </a:xfrm>
          <a:prstGeom prst="rect">
            <a:avLst/>
          </a:prstGeom>
          <a:gradFill>
            <a:gsLst>
              <a:gs pos="0">
                <a:srgbClr val="4B4B4B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06" name="Google Shape;706;p41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FACILITIES AT TOTS TO TEENS</a:t>
            </a:r>
            <a:endParaRPr/>
          </a:p>
        </p:txBody>
      </p:sp>
      <p:cxnSp>
        <p:nvCxnSpPr>
          <p:cNvPr id="707" name="Google Shape;707;p41"/>
          <p:cNvCxnSpPr/>
          <p:nvPr/>
        </p:nvCxnSpPr>
        <p:spPr>
          <a:xfrm>
            <a:off x="1130874" y="1996645"/>
            <a:ext cx="9603274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8" name="Google Shape;708;p41"/>
          <p:cNvSpPr/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chemeClr val="dk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709" name="Google Shape;709;p41"/>
          <p:cNvGrpSpPr/>
          <p:nvPr/>
        </p:nvGrpSpPr>
        <p:grpSpPr>
          <a:xfrm>
            <a:off x="1939701" y="2481335"/>
            <a:ext cx="7985511" cy="3714191"/>
            <a:chOff x="809431" y="2089"/>
            <a:chExt cx="7985511" cy="3714191"/>
          </a:xfrm>
        </p:grpSpPr>
        <p:sp>
          <p:nvSpPr>
            <p:cNvPr id="710" name="Google Shape;710;p41"/>
            <p:cNvSpPr/>
            <p:nvPr/>
          </p:nvSpPr>
          <p:spPr>
            <a:xfrm>
              <a:off x="809431" y="2089"/>
              <a:ext cx="1857095" cy="1114257"/>
            </a:xfrm>
            <a:prstGeom prst="rect">
              <a:avLst/>
            </a:prstGeom>
            <a:solidFill>
              <a:srgbClr val="F1C34F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1"/>
            <p:cNvSpPr txBox="1"/>
            <p:nvPr/>
          </p:nvSpPr>
          <p:spPr>
            <a:xfrm>
              <a:off x="809431" y="2089"/>
              <a:ext cx="1857095" cy="1114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8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Hot Meals (HACCP Compliant)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12" name="Google Shape;712;p41"/>
            <p:cNvSpPr/>
            <p:nvPr/>
          </p:nvSpPr>
          <p:spPr>
            <a:xfrm>
              <a:off x="2852236" y="2089"/>
              <a:ext cx="1857095" cy="1114257"/>
            </a:xfrm>
            <a:prstGeom prst="rect">
              <a:avLst/>
            </a:prstGeom>
            <a:solidFill>
              <a:srgbClr val="CFCAA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1"/>
            <p:cNvSpPr txBox="1"/>
            <p:nvPr/>
          </p:nvSpPr>
          <p:spPr>
            <a:xfrm>
              <a:off x="2852236" y="2089"/>
              <a:ext cx="1857095" cy="1114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8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Supervised homework.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14" name="Google Shape;714;p41"/>
            <p:cNvSpPr/>
            <p:nvPr/>
          </p:nvSpPr>
          <p:spPr>
            <a:xfrm>
              <a:off x="4895042" y="2089"/>
              <a:ext cx="1857095" cy="1114257"/>
            </a:xfrm>
            <a:prstGeom prst="rect">
              <a:avLst/>
            </a:prstGeom>
            <a:solidFill>
              <a:srgbClr val="A1C276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1"/>
            <p:cNvSpPr txBox="1"/>
            <p:nvPr/>
          </p:nvSpPr>
          <p:spPr>
            <a:xfrm>
              <a:off x="4895042" y="2089"/>
              <a:ext cx="1857095" cy="1114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8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Art &amp; Craft Activities.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16" name="Google Shape;716;p41"/>
            <p:cNvSpPr/>
            <p:nvPr/>
          </p:nvSpPr>
          <p:spPr>
            <a:xfrm>
              <a:off x="6937847" y="2089"/>
              <a:ext cx="1857095" cy="1114257"/>
            </a:xfrm>
            <a:prstGeom prst="rect">
              <a:avLst/>
            </a:prstGeom>
            <a:solidFill>
              <a:srgbClr val="56C09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1"/>
            <p:cNvSpPr txBox="1"/>
            <p:nvPr/>
          </p:nvSpPr>
          <p:spPr>
            <a:xfrm>
              <a:off x="6937847" y="2089"/>
              <a:ext cx="1857095" cy="1114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8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Computers.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18" name="Google Shape;718;p41"/>
            <p:cNvSpPr/>
            <p:nvPr/>
          </p:nvSpPr>
          <p:spPr>
            <a:xfrm>
              <a:off x="809431" y="1302056"/>
              <a:ext cx="1857095" cy="1114257"/>
            </a:xfrm>
            <a:prstGeom prst="rect">
              <a:avLst/>
            </a:prstGeom>
            <a:solidFill>
              <a:srgbClr val="03BFDE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1"/>
            <p:cNvSpPr txBox="1"/>
            <p:nvPr/>
          </p:nvSpPr>
          <p:spPr>
            <a:xfrm>
              <a:off x="809431" y="1302056"/>
              <a:ext cx="1857095" cy="1114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8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Play rooms.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20" name="Google Shape;720;p41"/>
            <p:cNvSpPr/>
            <p:nvPr/>
          </p:nvSpPr>
          <p:spPr>
            <a:xfrm>
              <a:off x="2852236" y="1302056"/>
              <a:ext cx="1857095" cy="1114257"/>
            </a:xfrm>
            <a:prstGeom prst="rect">
              <a:avLst/>
            </a:prstGeom>
            <a:solidFill>
              <a:srgbClr val="F1C34F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1"/>
            <p:cNvSpPr txBox="1"/>
            <p:nvPr/>
          </p:nvSpPr>
          <p:spPr>
            <a:xfrm>
              <a:off x="2852236" y="1302056"/>
              <a:ext cx="1857095" cy="1114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8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Planned activities indoor &amp; outdoor.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22" name="Google Shape;722;p41"/>
            <p:cNvSpPr/>
            <p:nvPr/>
          </p:nvSpPr>
          <p:spPr>
            <a:xfrm>
              <a:off x="4895042" y="1302056"/>
              <a:ext cx="1857095" cy="1114257"/>
            </a:xfrm>
            <a:prstGeom prst="rect">
              <a:avLst/>
            </a:prstGeom>
            <a:solidFill>
              <a:srgbClr val="CFCAA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1"/>
            <p:cNvSpPr txBox="1"/>
            <p:nvPr/>
          </p:nvSpPr>
          <p:spPr>
            <a:xfrm>
              <a:off x="4895042" y="1302056"/>
              <a:ext cx="1857095" cy="1114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8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Games.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24" name="Google Shape;724;p41"/>
            <p:cNvSpPr/>
            <p:nvPr/>
          </p:nvSpPr>
          <p:spPr>
            <a:xfrm>
              <a:off x="6937847" y="1302056"/>
              <a:ext cx="1857095" cy="1114257"/>
            </a:xfrm>
            <a:prstGeom prst="rect">
              <a:avLst/>
            </a:prstGeom>
            <a:solidFill>
              <a:srgbClr val="A1C276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1"/>
            <p:cNvSpPr txBox="1"/>
            <p:nvPr/>
          </p:nvSpPr>
          <p:spPr>
            <a:xfrm>
              <a:off x="6937847" y="1302056"/>
              <a:ext cx="1857095" cy="1114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8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Outdoor play areas (includes state of the art playground)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26" name="Google Shape;726;p41"/>
            <p:cNvSpPr/>
            <p:nvPr/>
          </p:nvSpPr>
          <p:spPr>
            <a:xfrm>
              <a:off x="3873639" y="2602023"/>
              <a:ext cx="1857095" cy="1114257"/>
            </a:xfrm>
            <a:prstGeom prst="rect">
              <a:avLst/>
            </a:prstGeom>
            <a:solidFill>
              <a:srgbClr val="56C09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1"/>
            <p:cNvSpPr txBox="1"/>
            <p:nvPr/>
          </p:nvSpPr>
          <p:spPr>
            <a:xfrm>
              <a:off x="3873639" y="2602023"/>
              <a:ext cx="1857095" cy="1114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800" b="0" i="0" u="none" strike="noStrike" cap="non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Sensory garden</a:t>
              </a:r>
              <a:endPara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46464"/>
            </a:gs>
            <a:gs pos="100000">
              <a:srgbClr val="3E3E3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42" descr="Banogue School Brochure Creche"/>
          <p:cNvPicPr preferRelativeResize="0"/>
          <p:nvPr/>
        </p:nvPicPr>
        <p:blipFill rotWithShape="1">
          <a:blip r:embed="rId3">
            <a:alphaModFix/>
          </a:blip>
          <a:srcRect l="8045" r="2" b="2"/>
          <a:stretch/>
        </p:blipFill>
        <p:spPr>
          <a:xfrm>
            <a:off x="653467" y="643468"/>
            <a:ext cx="6812926" cy="48344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3" name="Google Shape;733;p42" descr="Banogue School Brochure Playground"/>
          <p:cNvPicPr preferRelativeResize="0"/>
          <p:nvPr/>
        </p:nvPicPr>
        <p:blipFill rotWithShape="1">
          <a:blip r:embed="rId4">
            <a:alphaModFix/>
          </a:blip>
          <a:srcRect l="19701" r="19941" b="3"/>
          <a:stretch/>
        </p:blipFill>
        <p:spPr>
          <a:xfrm>
            <a:off x="7644810" y="643468"/>
            <a:ext cx="3903728" cy="48344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43"/>
          <p:cNvPicPr preferRelativeResize="0"/>
          <p:nvPr/>
        </p:nvPicPr>
        <p:blipFill rotWithShape="1">
          <a:blip r:embed="rId3">
            <a:alphaModFix/>
          </a:blip>
          <a:srcRect l="18125" r="17122" b="-2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 extrusionOk="0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39" name="Google Shape;739;p43"/>
          <p:cNvPicPr preferRelativeResize="0"/>
          <p:nvPr/>
        </p:nvPicPr>
        <p:blipFill rotWithShape="1">
          <a:blip r:embed="rId4">
            <a:alphaModFix/>
          </a:blip>
          <a:srcRect r="6" b="5104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 extrusionOk="0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40" name="Google Shape;740;p43" descr="DSCN1138 (2)"/>
          <p:cNvPicPr preferRelativeResize="0"/>
          <p:nvPr/>
        </p:nvPicPr>
        <p:blipFill rotWithShape="1">
          <a:blip r:embed="rId5">
            <a:alphaModFix/>
          </a:blip>
          <a:srcRect r="4" b="9169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 extrusionOk="0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41" name="Google Shape;741;p43"/>
          <p:cNvSpPr txBox="1"/>
          <p:nvPr/>
        </p:nvSpPr>
        <p:spPr>
          <a:xfrm>
            <a:off x="2841674" y="5371992"/>
            <a:ext cx="650865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4800" b="0" i="0" u="none" strike="noStrike" cap="none">
                <a:solidFill>
                  <a:srgbClr val="F2C351"/>
                </a:solidFill>
                <a:latin typeface="Rockwell"/>
                <a:ea typeface="Rockwell"/>
                <a:cs typeface="Rockwell"/>
                <a:sym typeface="Rockwell"/>
              </a:rPr>
              <a:t>Creche</a:t>
            </a:r>
            <a:r>
              <a:rPr lang="en-IE" sz="1800" b="0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-IE" sz="4800" b="0" i="0" u="none" strike="noStrike" cap="none">
                <a:solidFill>
                  <a:srgbClr val="F2C351"/>
                </a:solidFill>
                <a:latin typeface="Rockwell"/>
                <a:ea typeface="Rockwell"/>
                <a:cs typeface="Rockwell"/>
                <a:sym typeface="Rockwell"/>
              </a:rPr>
              <a:t>Management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4"/>
          <p:cNvSpPr/>
          <p:nvPr/>
        </p:nvSpPr>
        <p:spPr>
          <a:xfrm>
            <a:off x="2" y="0"/>
            <a:ext cx="12191695" cy="6858000"/>
          </a:xfrm>
          <a:prstGeom prst="rect">
            <a:avLst/>
          </a:prstGeom>
          <a:gradFill>
            <a:gsLst>
              <a:gs pos="0">
                <a:srgbClr val="4B4B4B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47" name="Google Shape;747;p44"/>
          <p:cNvSpPr txBox="1">
            <a:spLocks noGrp="1"/>
          </p:cNvSpPr>
          <p:nvPr>
            <p:ph type="title"/>
          </p:nvPr>
        </p:nvSpPr>
        <p:spPr>
          <a:xfrm>
            <a:off x="1249961" y="1600199"/>
            <a:ext cx="3173482" cy="429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CONTACT US	</a:t>
            </a:r>
            <a:endParaRPr/>
          </a:p>
        </p:txBody>
      </p:sp>
      <p:cxnSp>
        <p:nvCxnSpPr>
          <p:cNvPr id="748" name="Google Shape;748;p44"/>
          <p:cNvCxnSpPr/>
          <p:nvPr/>
        </p:nvCxnSpPr>
        <p:spPr>
          <a:xfrm>
            <a:off x="4654296" y="1600199"/>
            <a:ext cx="0" cy="429768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9" name="Google Shape;749;p44"/>
          <p:cNvSpPr txBox="1">
            <a:spLocks noGrp="1"/>
          </p:cNvSpPr>
          <p:nvPr>
            <p:ph type="body" idx="1"/>
          </p:nvPr>
        </p:nvSpPr>
        <p:spPr>
          <a:xfrm>
            <a:off x="4885151" y="1600199"/>
            <a:ext cx="6169703" cy="429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IE"/>
              <a:t>If you wish to avail of any of the above services, you can contact: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IE"/>
              <a:t>Mairéad O Sullivan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IE"/>
              <a:t>Acting Crèche Manager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IE"/>
              <a:t>Tel:   (061) 602818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IE"/>
              <a:t>Mob: (087) 9259582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IE"/>
              <a:t>E-mail: </a:t>
            </a:r>
            <a:r>
              <a:rPr lang="en-IE" u="sng">
                <a:solidFill>
                  <a:schemeClr val="hlink"/>
                </a:solidFill>
                <a:hlinkClick r:id="rId3"/>
              </a:rPr>
              <a:t>bcreche@gmail.com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IE"/>
              <a:t>Website: </a:t>
            </a:r>
            <a:r>
              <a:rPr lang="en-IE" u="sng">
                <a:solidFill>
                  <a:schemeClr val="hlink"/>
                </a:solidFill>
                <a:hlinkClick r:id="rId4"/>
              </a:rPr>
              <a:t>www.totstoteensbanogue.com</a:t>
            </a:r>
            <a:endParaRPr u="sng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5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476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ockwell"/>
              <a:buNone/>
            </a:pPr>
            <a:r>
              <a:rPr lang="en-IE" sz="9600"/>
              <a:t>THE END</a:t>
            </a:r>
            <a:endParaRPr/>
          </a:p>
        </p:txBody>
      </p:sp>
      <p:sp>
        <p:nvSpPr>
          <p:cNvPr id="755" name="Google Shape;755;p45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1" name="Google Shape;291;p5" descr="A close up of a white wall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p5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3" name="Google Shape;293;p5" descr="A large green field with trees in the background&#10;&#10;Description generated with very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142" r="-1" b="19211"/>
          <a:stretch/>
        </p:blipFill>
        <p:spPr>
          <a:xfrm>
            <a:off x="20" y="10"/>
            <a:ext cx="1219167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5"/>
          <p:cNvSpPr/>
          <p:nvPr/>
        </p:nvSpPr>
        <p:spPr>
          <a:xfrm>
            <a:off x="0" y="4907589"/>
            <a:ext cx="8295215" cy="1452930"/>
          </a:xfrm>
          <a:prstGeom prst="rect">
            <a:avLst/>
          </a:prstGeom>
          <a:solidFill>
            <a:srgbClr val="000001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95" name="Google Shape;295;p5"/>
          <p:cNvSpPr txBox="1">
            <a:spLocks noGrp="1"/>
          </p:cNvSpPr>
          <p:nvPr>
            <p:ph type="title"/>
          </p:nvPr>
        </p:nvSpPr>
        <p:spPr>
          <a:xfrm>
            <a:off x="1293993" y="5082537"/>
            <a:ext cx="6835556" cy="111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Rockwell"/>
              <a:buNone/>
            </a:pPr>
            <a:r>
              <a:rPr lang="en-IE" sz="2700"/>
              <a:t>AN EXTENSIVE GREEN PLAYING PITCH</a:t>
            </a:r>
            <a:br>
              <a:rPr lang="en-IE" sz="2700"/>
            </a:br>
            <a:endParaRPr sz="27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Google Shape;301;p6" descr="A close up of a white wall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6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3" name="Google Shape;303;p6"/>
          <p:cNvSpPr/>
          <p:nvPr/>
        </p:nvSpPr>
        <p:spPr>
          <a:xfrm>
            <a:off x="0" y="4907589"/>
            <a:ext cx="8295215" cy="1452930"/>
          </a:xfrm>
          <a:prstGeom prst="rect">
            <a:avLst/>
          </a:prstGeom>
          <a:solidFill>
            <a:srgbClr val="000001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04" name="Google Shape;30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6285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1750" y="0"/>
            <a:ext cx="6050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6"/>
          <p:cNvSpPr txBox="1">
            <a:spLocks noGrp="1"/>
          </p:cNvSpPr>
          <p:nvPr>
            <p:ph type="title"/>
          </p:nvPr>
        </p:nvSpPr>
        <p:spPr>
          <a:xfrm>
            <a:off x="-7" y="5386937"/>
            <a:ext cx="683550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OUTDOOR LEARNING AREA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OUTDOOR ACTIVITY AREA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7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2" name="Google Shape;312;p7" descr="A close up of a white wall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3" name="Google Shape;313;p7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14" name="Google Shape;314;p7" descr="A large empty room with a wood floor&#10;&#10;Description generated with very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2091" r="-1" b="13952"/>
          <a:stretch/>
        </p:blipFill>
        <p:spPr>
          <a:xfrm>
            <a:off x="20" y="10"/>
            <a:ext cx="1219167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7"/>
          <p:cNvSpPr/>
          <p:nvPr/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16" name="Google Shape;316;p7"/>
          <p:cNvSpPr txBox="1">
            <a:spLocks noGrp="1"/>
          </p:cNvSpPr>
          <p:nvPr>
            <p:ph type="title"/>
          </p:nvPr>
        </p:nvSpPr>
        <p:spPr>
          <a:xfrm>
            <a:off x="4060512" y="5075836"/>
            <a:ext cx="6835556" cy="112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A LARGE COMMUNITY HALL </a:t>
            </a:r>
            <a:br>
              <a:rPr lang="en-IE"/>
            </a:b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2" name="Google Shape;322;p8" descr="A close up of a white wall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Google Shape;323;p8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4" name="Google Shape;324;p8" descr="A picture containing floor, indoor, ceiling, wall&#10;&#10;Description generated with very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13028" r="-1" b="3015"/>
          <a:stretch/>
        </p:blipFill>
        <p:spPr>
          <a:xfrm>
            <a:off x="20" y="10"/>
            <a:ext cx="1219167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8"/>
          <p:cNvSpPr/>
          <p:nvPr/>
        </p:nvSpPr>
        <p:spPr>
          <a:xfrm>
            <a:off x="0" y="4907589"/>
            <a:ext cx="8295215" cy="1452930"/>
          </a:xfrm>
          <a:prstGeom prst="rect">
            <a:avLst/>
          </a:prstGeom>
          <a:solidFill>
            <a:srgbClr val="000001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26" name="Google Shape;326;p8"/>
          <p:cNvSpPr txBox="1">
            <a:spLocks noGrp="1"/>
          </p:cNvSpPr>
          <p:nvPr>
            <p:ph type="title"/>
          </p:nvPr>
        </p:nvSpPr>
        <p:spPr>
          <a:xfrm>
            <a:off x="1293993" y="5082537"/>
            <a:ext cx="6835556" cy="111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IE"/>
              <a:t>A BRIGHT NEW EXTENSION</a:t>
            </a:r>
            <a:br>
              <a:rPr lang="en-IE"/>
            </a:b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9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rgbClr val="454545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2" name="Google Shape;332;p9" descr="A close up of a white wall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9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34" name="Google Shape;33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675" y="60075"/>
            <a:ext cx="10457098" cy="673785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9"/>
          <p:cNvSpPr/>
          <p:nvPr/>
        </p:nvSpPr>
        <p:spPr>
          <a:xfrm>
            <a:off x="336838" y="5082527"/>
            <a:ext cx="8295300" cy="1452900"/>
          </a:xfrm>
          <a:prstGeom prst="rect">
            <a:avLst/>
          </a:prstGeom>
          <a:solidFill>
            <a:srgbClr val="000001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6" name="Google Shape;336;p9"/>
          <p:cNvSpPr txBox="1">
            <a:spLocks noGrp="1"/>
          </p:cNvSpPr>
          <p:nvPr>
            <p:ph type="title"/>
          </p:nvPr>
        </p:nvSpPr>
        <p:spPr>
          <a:xfrm>
            <a:off x="1293993" y="5082537"/>
            <a:ext cx="6835556" cy="111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ckwell"/>
              <a:buNone/>
            </a:pPr>
            <a:r>
              <a:rPr lang="en-IE" sz="2000"/>
              <a:t/>
            </a:r>
            <a:br>
              <a:rPr lang="en-IE" sz="2000"/>
            </a:br>
            <a:r>
              <a:rPr lang="en-IE" sz="2000"/>
              <a:t>INTERACTIVE WHITEBOARDS IN EACH CLASSROOM</a:t>
            </a:r>
            <a:br>
              <a:rPr lang="en-IE" sz="2000"/>
            </a:b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allery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Gallery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8861</TotalTime>
  <Words>1606</Words>
  <Application>Microsoft Office PowerPoint</Application>
  <PresentationFormat>Widescreen</PresentationFormat>
  <Paragraphs>200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Comic Sans MS</vt:lpstr>
      <vt:lpstr>Rockwell</vt:lpstr>
      <vt:lpstr>Gallery</vt:lpstr>
      <vt:lpstr>1_Gallery</vt:lpstr>
      <vt:lpstr>2_Gallery</vt:lpstr>
      <vt:lpstr>BANOGUE NATIONAL SCHOOL </vt:lpstr>
      <vt:lpstr>SCHOOL PROFILE AND FACILITIES </vt:lpstr>
      <vt:lpstr>SCHOOL PROFILE AND FACILITIES</vt:lpstr>
      <vt:lpstr>A LARGE OUTDOOR PLAY AREA  </vt:lpstr>
      <vt:lpstr>AN EXTENSIVE GREEN PLAYING PITCH </vt:lpstr>
      <vt:lpstr>OUTDOOR LEARNING AREA OUTDOOR ACTIVITY AREA</vt:lpstr>
      <vt:lpstr>A LARGE COMMUNITY HALL  </vt:lpstr>
      <vt:lpstr>A BRIGHT NEW EXTENSION </vt:lpstr>
      <vt:lpstr> INTERACTIVE WHITEBOARDS IN EACH CLASSROOM </vt:lpstr>
      <vt:lpstr>CLASSROOM LIBRARIES</vt:lpstr>
      <vt:lpstr>SPECIAL EDUCATIONAL NEEDS ROOM</vt:lpstr>
      <vt:lpstr>ASD CLASSROOM</vt:lpstr>
      <vt:lpstr>STATE OF THE ART TECHNOLOGY </vt:lpstr>
      <vt:lpstr>ABOUT OUR SCHOOL</vt:lpstr>
      <vt:lpstr>ADVANTAGES OF SMALL RURAL SCHOOL</vt:lpstr>
      <vt:lpstr>CURRICULUM</vt:lpstr>
      <vt:lpstr>CURRICULUM</vt:lpstr>
      <vt:lpstr>HOW THE CURRICULUM IS TAUGHT…</vt:lpstr>
      <vt:lpstr>CHILD AS AN ACTIVE LEARNER</vt:lpstr>
      <vt:lpstr>CHILDREN USING CONCRETE MATERIALS</vt:lpstr>
      <vt:lpstr>EDUCATIONAL VISITORS TO SCHOOL</vt:lpstr>
      <vt:lpstr>FIELD TRIPS</vt:lpstr>
      <vt:lpstr>SUCCESSFUL LEARNING</vt:lpstr>
      <vt:lpstr>CURRICULUM INITIATIVES / PROGRESSIVE IN EDUCATIONAL OUTLOOK</vt:lpstr>
      <vt:lpstr>CURRICULUM INITIATIVES</vt:lpstr>
      <vt:lpstr>PUPILS IN BANOGUE NS PERFORM SIGNIFICANTLY BETTER IN MATHS</vt:lpstr>
      <vt:lpstr>PUPILS IN BANOGUE NS PERFORM SIGNIFICANTLY BETTER IN ENGLISH </vt:lpstr>
      <vt:lpstr>SOCIAL &amp; PERSONAL HEALTH INITIATIVES</vt:lpstr>
      <vt:lpstr>SPECIAL EDUCATIONAL NEEDS BANOGUE NS</vt:lpstr>
      <vt:lpstr>SCHOOL ACTIVITIES </vt:lpstr>
      <vt:lpstr>DRAMA </vt:lpstr>
      <vt:lpstr>ÓGRAS IRISH CLUB</vt:lpstr>
      <vt:lpstr>IRISH DANCING</vt:lpstr>
      <vt:lpstr>SWIMMING </vt:lpstr>
      <vt:lpstr>G.A.A. / SOCCER </vt:lpstr>
      <vt:lpstr>SPORTS DAY </vt:lpstr>
      <vt:lpstr>COMMUNITY GAMES</vt:lpstr>
      <vt:lpstr>SCHOOL TOUR </vt:lpstr>
      <vt:lpstr>PARENTS’ COUNCIL ACHIEVEMENTS SINCE 2015</vt:lpstr>
      <vt:lpstr>TOTS TO TEENS COMMUNITY CRÈCHE</vt:lpstr>
      <vt:lpstr>TOTS TO TEENS COMMUNITY CRÈCHE</vt:lpstr>
      <vt:lpstr>SERVICES INCLUDE: </vt:lpstr>
      <vt:lpstr>FACILITIES AT TOTS TO TEENS</vt:lpstr>
      <vt:lpstr>PowerPoint Presentation</vt:lpstr>
      <vt:lpstr>PowerPoint Presentation</vt:lpstr>
      <vt:lpstr>CONTACT US </vt:lpstr>
      <vt:lpstr>THE 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BANOGUE NATIONAL SCHOOL</dc:title>
  <dc:creator>User</dc:creator>
  <cp:lastModifiedBy>Teacher</cp:lastModifiedBy>
  <cp:revision>5</cp:revision>
  <cp:lastPrinted>2023-01-17T13:49:30Z</cp:lastPrinted>
  <dcterms:created xsi:type="dcterms:W3CDTF">2021-02-11T11:18:26Z</dcterms:created>
  <dcterms:modified xsi:type="dcterms:W3CDTF">2023-01-23T14:29:09Z</dcterms:modified>
</cp:coreProperties>
</file>