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9" r:id="rId3"/>
    <p:sldId id="277" r:id="rId4"/>
    <p:sldId id="269" r:id="rId5"/>
    <p:sldId id="273" r:id="rId6"/>
    <p:sldId id="275" r:id="rId7"/>
    <p:sldId id="276" r:id="rId8"/>
    <p:sldId id="278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  <p:embeddedFont>
      <p:font typeface="Sassoon Infant Rg" panose="02000503030000020003" charset="0"/>
      <p:regular r:id="rId19"/>
      <p:bold r:id="rId20"/>
    </p:embeddedFont>
    <p:embeddedFont>
      <p:font typeface="Tuffy" panose="020B0603060100000000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2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BBC1714-21F2-4874-9CE1-DB4FCC3BAA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FDAA4A-CFA0-400C-B781-A76DAD17A1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0C6543-A750-4395-AF1D-3425B7D9A4A1}" type="datetimeFigureOut">
              <a:rPr lang="en-GB"/>
              <a:pPr>
                <a:defRPr/>
              </a:pPr>
              <a:t>31/01/2023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DF5CA5D-D31A-45DD-9CC8-A56BC6F21B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14228E-D89B-44C0-BEC2-FE20FC21C3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A5AE56-60FA-453E-AE4C-703DAEA7F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873F973-6E49-47F5-9429-6F324A3B83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EF8F312-57DF-4F9C-AF09-B7A08DED66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AB2746-31FF-4FFC-8988-7869F5AC8C72}" type="datetimeFigureOut">
              <a:rPr lang="en-GB"/>
              <a:pPr>
                <a:defRPr/>
              </a:pPr>
              <a:t>31/01/2023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C900275E-63D8-4365-8065-713E28395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16D75939-5037-464C-BFF1-B2351336B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BC74ED-1AD6-40D2-AE0C-4C555A6EA8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6FB55B-D77D-4014-9184-4E3545E46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56013B-9EDD-4280-BF66-7027433405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3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80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8DADDB21-4E27-46EE-AC37-C05DD3EFE31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845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90D991F6-730F-4491-B092-8CC5CB245CA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96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158A1CDD-5D3D-44D3-A731-2C96521E1C1F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5C1E62D4-413F-427B-913C-B52DCF41F31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C5E09E8-52FF-4C4B-A749-DDE49ECCD09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F12B15-9A6A-4810-96CA-B4701DBE5FDD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DDCCAD0D-DF38-4A55-B39F-74200DFB9F48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326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29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C655F48-7D83-48CF-BA8E-E2045588F0B0}"/>
              </a:ext>
            </a:extLst>
          </p:cNvPr>
          <p:cNvSpPr/>
          <p:nvPr/>
        </p:nvSpPr>
        <p:spPr>
          <a:xfrm>
            <a:off x="4638675" y="1266825"/>
            <a:ext cx="4505325" cy="5699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Ms Ciara </a:t>
            </a:r>
            <a:r>
              <a:rPr lang="en-GB" sz="2800" dirty="0" err="1" smtClean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Costelloe</a:t>
            </a:r>
            <a:endParaRPr lang="en-GB" sz="2800" dirty="0">
              <a:latin typeface="Arial" panose="020B0604020202020204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EC6D5D8-33B8-4505-B151-FC76E5AEC349}"/>
              </a:ext>
            </a:extLst>
          </p:cNvPr>
          <p:cNvSpPr/>
          <p:nvPr/>
        </p:nvSpPr>
        <p:spPr>
          <a:xfrm>
            <a:off x="4638675" y="1912938"/>
            <a:ext cx="4505325" cy="5699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Banogue NS</a:t>
            </a:r>
            <a:endParaRPr lang="en-GB" sz="2800" dirty="0">
              <a:solidFill>
                <a:prstClr val="white"/>
              </a:solidFill>
              <a:latin typeface="Arial" panose="020B0604020202020204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5688" y="1182029"/>
            <a:ext cx="3791414" cy="730909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463504" y="1085818"/>
            <a:ext cx="3555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2023-2024</a:t>
            </a:r>
            <a:endParaRPr lang="en-I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Settling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Activities</a:t>
            </a:r>
            <a:endParaRPr lang="en-GB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8"/>
          <a:stretch>
            <a:fillRect/>
          </a:stretch>
        </p:blipFill>
        <p:spPr bwMode="auto">
          <a:xfrm>
            <a:off x="6073775" y="1473200"/>
            <a:ext cx="26209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0157" y="1650380"/>
            <a:ext cx="4549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June 2023- Storytelling Session: Pupils are invited into our classroom to take part in a storytelling session hosted by the infant teacher. </a:t>
            </a:r>
          </a:p>
          <a:p>
            <a:r>
              <a:rPr lang="en-I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June 2023- Infant Welcoming Day: Pupils are invited to attend the school for a half day at the end of June. This gives them an opportunity to meet their teacher, classmates and to familiarise themselves with their new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13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Settling In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55650" y="1473199"/>
            <a:ext cx="5076438" cy="25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IE" altLang="en-US" dirty="0" smtClean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School </a:t>
            </a:r>
            <a:r>
              <a:rPr lang="en-IE" altLang="en-US" dirty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starts at </a:t>
            </a:r>
            <a:r>
              <a:rPr lang="en-IE" altLang="en-US" dirty="0" smtClean="0">
                <a:solidFill>
                  <a:srgbClr val="00B0F0"/>
                </a:solidFill>
                <a:latin typeface="Sassoon Infant Rg" panose="02000503030000020003" charset="0"/>
                <a:cs typeface="Arial" panose="020B0604020202020204" pitchFamily="34" charset="0"/>
              </a:rPr>
              <a:t>9am </a:t>
            </a:r>
            <a:r>
              <a:rPr lang="en-IE" altLang="en-US" dirty="0" smtClean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and </a:t>
            </a:r>
            <a:r>
              <a:rPr lang="en-IE" altLang="en-US" dirty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finishes at </a:t>
            </a:r>
            <a:r>
              <a:rPr lang="en-IE" altLang="en-US" dirty="0" smtClean="0">
                <a:solidFill>
                  <a:srgbClr val="00B0F0"/>
                </a:solidFill>
                <a:latin typeface="Sassoon Infant Rg" panose="02000503030000020003" charset="0"/>
                <a:cs typeface="Arial" panose="020B0604020202020204" pitchFamily="34" charset="0"/>
              </a:rPr>
              <a:t>1.40pm for Junior and Senior Infants</a:t>
            </a:r>
            <a:r>
              <a:rPr lang="en-IE" altLang="en-US" dirty="0" smtClean="0">
                <a:solidFill>
                  <a:srgbClr val="00B0F0"/>
                </a:solidFill>
                <a:latin typeface="Sassoon Infant Rg" panose="02000503030000020003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IE" altLang="en-US" dirty="0" smtClean="0">
                <a:solidFill>
                  <a:srgbClr val="00B0F0"/>
                </a:solidFill>
                <a:latin typeface="Sassoon Infant Rg" panose="02000503030000020003" charset="0"/>
                <a:cs typeface="Arial" panose="020B0604020202020204" pitchFamily="34" charset="0"/>
              </a:rPr>
              <a:t>The first few weeks in school we focus on developing relationships, establishing a routine and settling infants into school life. </a:t>
            </a:r>
            <a:endParaRPr lang="en-IE" altLang="en-US" dirty="0" smtClean="0">
              <a:solidFill>
                <a:srgbClr val="00B0F0"/>
              </a:solidFill>
              <a:latin typeface="Sassoon Infant Rg" panose="02000503030000020003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IE" altLang="en-US" dirty="0" smtClean="0">
                <a:solidFill>
                  <a:srgbClr val="00B0F0"/>
                </a:solidFill>
                <a:latin typeface="Sassoon Infant Rg" panose="02000503030000020003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endParaRPr lang="en-IE" altLang="en-US" dirty="0">
              <a:solidFill>
                <a:srgbClr val="000000"/>
              </a:solidFill>
              <a:latin typeface="Sassoon Infant Rg" panose="02000503030000020003" charset="0"/>
              <a:cs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8"/>
          <a:stretch>
            <a:fillRect/>
          </a:stretch>
        </p:blipFill>
        <p:spPr bwMode="auto">
          <a:xfrm>
            <a:off x="6073775" y="1473200"/>
            <a:ext cx="26209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650" y="3419098"/>
            <a:ext cx="5497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i="0" u="sng" strike="noStrike" dirty="0" smtClean="0">
                <a:effectLst/>
                <a:latin typeface="Roboto"/>
              </a:rPr>
              <a:t>Supporting your Child </a:t>
            </a:r>
            <a:endParaRPr lang="en-US" sz="2000" b="1" i="0" u="sng" strike="noStrike" dirty="0">
              <a:effectLst/>
              <a:latin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650" y="3933835"/>
            <a:ext cx="4987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positive relationships with school community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to know other parents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Listen to and talk with your child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involved in your child's learning  </a:t>
            </a:r>
            <a:r>
              <a:rPr lang="en-US" dirty="0" smtClean="0"/>
              <a:t>e.g</a:t>
            </a:r>
            <a:r>
              <a:rPr lang="en-US" dirty="0"/>
              <a:t>. reading, writing, speaking and listening 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Junior Infants</a:t>
            </a:r>
            <a:endParaRPr lang="en-GB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650" y="1514475"/>
            <a:ext cx="5141812" cy="418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IE" b="1" u="sng" dirty="0" smtClean="0">
                <a:solidFill>
                  <a:srgbClr val="FFC000"/>
                </a:solidFill>
              </a:rPr>
              <a:t>Reading</a:t>
            </a:r>
            <a:r>
              <a:rPr lang="en-IE" b="1" u="sng" dirty="0">
                <a:solidFill>
                  <a:srgbClr val="FFC000"/>
                </a:solidFill>
              </a:rPr>
              <a:t>: </a:t>
            </a:r>
            <a:r>
              <a:rPr lang="en-IE" dirty="0"/>
              <a:t> </a:t>
            </a:r>
            <a:r>
              <a:rPr lang="en-IE" dirty="0" smtClean="0"/>
              <a:t>Learning </a:t>
            </a:r>
            <a:r>
              <a:rPr lang="en-IE" dirty="0"/>
              <a:t>to read is gradual and  much preparatory work must be done.  We start with </a:t>
            </a:r>
            <a:r>
              <a:rPr lang="en-IE" dirty="0" smtClean="0"/>
              <a:t>Phonological awareness. Then we  move on to sounds</a:t>
            </a:r>
            <a:r>
              <a:rPr lang="en-IE" dirty="0"/>
              <a:t>, blending, </a:t>
            </a:r>
            <a:r>
              <a:rPr lang="en-IE" dirty="0" err="1"/>
              <a:t>cvc</a:t>
            </a:r>
            <a:r>
              <a:rPr lang="en-IE" dirty="0"/>
              <a:t> words, sentences and </a:t>
            </a:r>
            <a:r>
              <a:rPr lang="en-IE" dirty="0" smtClean="0"/>
              <a:t>eventually readers.</a:t>
            </a:r>
            <a:endParaRPr lang="en-IE" dirty="0"/>
          </a:p>
          <a:p>
            <a:r>
              <a:rPr lang="en-IE" b="1" u="sng" dirty="0">
                <a:solidFill>
                  <a:srgbClr val="FFC000"/>
                </a:solidFill>
              </a:rPr>
              <a:t>Writing: </a:t>
            </a:r>
            <a:r>
              <a:rPr lang="en-IE" dirty="0"/>
              <a:t>Pre-writing skills to develop</a:t>
            </a:r>
            <a:r>
              <a:rPr lang="en-IE" dirty="0">
                <a:solidFill>
                  <a:srgbClr val="FFC000"/>
                </a:solidFill>
              </a:rPr>
              <a:t> </a:t>
            </a:r>
            <a:r>
              <a:rPr lang="en-IE" dirty="0"/>
              <a:t>finger and hand muscles. Then moving to Formal writing </a:t>
            </a:r>
          </a:p>
          <a:p>
            <a:r>
              <a:rPr lang="en-IE" b="1" u="sng" dirty="0">
                <a:solidFill>
                  <a:srgbClr val="FFC000"/>
                </a:solidFill>
              </a:rPr>
              <a:t>Maths: </a:t>
            </a:r>
            <a:r>
              <a:rPr lang="en-IE" dirty="0"/>
              <a:t>The maths programmes for infants is largely concerned with language for understanding e.g. colour, size, matching, sorting, ordering etc. Traditional sums, addition and subtraction begins later in the school year. </a:t>
            </a:r>
            <a:endParaRPr lang="en-IE" b="1" u="sng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534224-1C71-4942-8CF4-7872B6E24D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32" r="11365" b="3963"/>
          <a:stretch/>
        </p:blipFill>
        <p:spPr>
          <a:xfrm>
            <a:off x="5897461" y="3046912"/>
            <a:ext cx="2796589" cy="3362278"/>
          </a:xfrm>
          <a:prstGeom prst="roundRect">
            <a:avLst>
              <a:gd name="adj" fmla="val 6032"/>
            </a:avLst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Junior Infants</a:t>
            </a:r>
            <a:endParaRPr lang="en-GB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C23B62-3A7F-42B1-A06A-231DF3A750FB}"/>
              </a:ext>
            </a:extLst>
          </p:cNvPr>
          <p:cNvSpPr/>
          <p:nvPr/>
        </p:nvSpPr>
        <p:spPr>
          <a:xfrm>
            <a:off x="755650" y="1514475"/>
            <a:ext cx="5133975" cy="4023391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u="sng" dirty="0" err="1">
                <a:solidFill>
                  <a:srgbClr val="FFC000"/>
                </a:solidFill>
              </a:rPr>
              <a:t>Gaeilge</a:t>
            </a:r>
            <a:r>
              <a:rPr lang="en-IE" b="1" u="sng" dirty="0">
                <a:solidFill>
                  <a:srgbClr val="FFC000"/>
                </a:solidFill>
              </a:rPr>
              <a:t>: </a:t>
            </a:r>
            <a:r>
              <a:rPr lang="en-IE" dirty="0"/>
              <a:t>There is a positive attitude to </a:t>
            </a:r>
            <a:r>
              <a:rPr lang="en-IE" dirty="0" err="1"/>
              <a:t>Gaeilge</a:t>
            </a:r>
            <a:r>
              <a:rPr lang="en-IE" dirty="0"/>
              <a:t> fostered in our school.  In the infant room, there is an emphasis on spoken Irish with the use of listening activities, games, conversations, vocabulary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u="sng" dirty="0">
                <a:solidFill>
                  <a:srgbClr val="FFC000"/>
                </a:solidFill>
              </a:rPr>
              <a:t>Social skills: </a:t>
            </a:r>
            <a:r>
              <a:rPr lang="en-IE" dirty="0"/>
              <a:t>We encourage the use of good manners, positive interactions amongst students and teachers and the learning of appropriate behaviour.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Other areas of the curriculum which are covered are </a:t>
            </a:r>
            <a:r>
              <a:rPr lang="en-IE" dirty="0">
                <a:solidFill>
                  <a:srgbClr val="FFC000"/>
                </a:solidFill>
              </a:rPr>
              <a:t>SESE, SPHE, Art Education, PE and Religion.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As part of PE, Children go to swimming lessons each year, starting in Junior Infants.</a:t>
            </a:r>
            <a:endParaRPr lang="en-US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06" y="1873840"/>
            <a:ext cx="1298834" cy="9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89" y="556225"/>
            <a:ext cx="119221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45" y="928111"/>
            <a:ext cx="898761" cy="17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63" y="3300761"/>
            <a:ext cx="2699051" cy="23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Play as part of learning in the Infant Classroom.</a:t>
            </a:r>
            <a:endParaRPr lang="en-GB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55650" y="1473200"/>
            <a:ext cx="4676775" cy="27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dirty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Play is a very important part of a child’s development.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dirty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It is how they make sense of the world around them and discover new things for themselves.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dirty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Play </a:t>
            </a:r>
            <a:r>
              <a:rPr lang="en-GB" altLang="en-US" dirty="0" smtClean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is </a:t>
            </a:r>
            <a:r>
              <a:rPr lang="en-GB" altLang="en-US" dirty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encouraged and </a:t>
            </a:r>
            <a:r>
              <a:rPr lang="en-GB" altLang="en-US" dirty="0" smtClean="0">
                <a:solidFill>
                  <a:schemeClr val="tx1"/>
                </a:solidFill>
                <a:latin typeface="Sassoon Infant Rg" panose="02000503030000020003" charset="0"/>
                <a:cs typeface="Arial" panose="020B0604020202020204" pitchFamily="34" charset="0"/>
              </a:rPr>
              <a:t>supported as it is essential to the students learning and wellbeing. </a:t>
            </a:r>
            <a:endParaRPr lang="en-GB" altLang="en-US" dirty="0">
              <a:solidFill>
                <a:schemeClr val="tx1"/>
              </a:solidFill>
              <a:latin typeface="Sassoon Infant Rg" panose="02000503030000020003" charset="0"/>
              <a:cs typeface="Arial" panose="020B0604020202020204" pitchFamily="34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400175"/>
            <a:ext cx="28638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3476625" y="4030663"/>
            <a:ext cx="4911725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endParaRPr lang="en-GB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Einstein is supposed to have said, “Play is the highest form or research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326198"/>
            <a:ext cx="1997087" cy="16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GB" altLang="en-U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566EFE5-DEAE-44A5-B3FA-6C95496EB8F0}"/>
              </a:ext>
            </a:extLst>
          </p:cNvPr>
          <p:cNvSpPr/>
          <p:nvPr/>
        </p:nvSpPr>
        <p:spPr>
          <a:xfrm>
            <a:off x="755650" y="1352550"/>
            <a:ext cx="4730750" cy="3377060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2000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Each child will have a homework folder and a homework journal. Notes </a:t>
            </a:r>
            <a:r>
              <a:rPr lang="en-IE" sz="2000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to home will be put in the </a:t>
            </a:r>
            <a:r>
              <a:rPr lang="en-IE" sz="2000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journal or emailed to parents.</a:t>
            </a:r>
            <a:endParaRPr lang="en-IE" sz="2000" dirty="0">
              <a:latin typeface="Sassoon Infant Rg" panose="02000503030000020003" charset="0"/>
              <a:ea typeface="Sassoon Infant Rg" pitchFamily="50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2000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Homework </a:t>
            </a:r>
            <a:r>
              <a:rPr lang="en-IE" sz="2000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sheets will be given out each </a:t>
            </a:r>
            <a:r>
              <a:rPr lang="en-IE" sz="2000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Monday for the week.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2000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Homework </a:t>
            </a:r>
            <a:r>
              <a:rPr lang="en-IE" sz="2000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should take </a:t>
            </a:r>
            <a:r>
              <a:rPr lang="en-IE" sz="2000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15-20 </a:t>
            </a:r>
            <a:r>
              <a:rPr lang="en-IE" sz="2000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minutes</a:t>
            </a:r>
            <a:r>
              <a:rPr lang="en-IE" sz="2000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.</a:t>
            </a:r>
            <a:endParaRPr lang="en-IE" sz="2000" dirty="0">
              <a:latin typeface="Sassoon Infant Rg" panose="02000503030000020003" charset="0"/>
              <a:ea typeface="Sassoon Infant Rg" pitchFamily="50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2000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Parents can contact the teacher via email </a:t>
            </a:r>
            <a:r>
              <a:rPr lang="en-IE" sz="2000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at </a:t>
            </a:r>
            <a:r>
              <a:rPr lang="en-IE" sz="2000" dirty="0" smtClean="0">
                <a:solidFill>
                  <a:srgbClr val="FF0000"/>
                </a:solidFill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c.costelloe@banoguenationalschool.com</a:t>
            </a:r>
            <a:endParaRPr lang="en-IE" sz="2000" dirty="0" smtClean="0">
              <a:solidFill>
                <a:srgbClr val="FF0000"/>
              </a:solidFill>
              <a:latin typeface="Sassoon Infant Rg" panose="02000503030000020003" charset="0"/>
              <a:ea typeface="Sassoon Infant Rg" pitchFamily="50" charset="0"/>
              <a:cs typeface="Arial" panose="020B0604020202020204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194050"/>
            <a:ext cx="31591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Please Remember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939B4FC-232C-41FD-9A45-40EE2D478BC1}"/>
              </a:ext>
            </a:extLst>
          </p:cNvPr>
          <p:cNvSpPr/>
          <p:nvPr/>
        </p:nvSpPr>
        <p:spPr>
          <a:xfrm>
            <a:off x="780584" y="1473200"/>
            <a:ext cx="7607765" cy="356172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Label all belongings (especially jumpers and track suit tops).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Write your child’s name on the outside of all books.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school has a healthy eating policy:  </a:t>
            </a:r>
            <a:r>
              <a:rPr lang="en-GB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hocolate, crisps, fizzy drinks or sweets are not permitted. </a:t>
            </a:r>
            <a:endParaRPr lang="en-GB" dirty="0">
              <a:latin typeface="Sassoon Infant Rg" panose="02000503030000020003" charset="0"/>
              <a:ea typeface="Sassoon Infant Rg" pitchFamily="50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How </a:t>
            </a:r>
            <a:r>
              <a:rPr lang="en-GB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to prepare your child: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Bring a </a:t>
            </a:r>
            <a:r>
              <a:rPr lang="en-GB" dirty="0" smtClean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re-sealable </a:t>
            </a:r>
            <a:r>
              <a:rPr lang="en-GB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lunchbox and bottle. (Practise opening lunch things - bananas, packets, bottles etc.)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Show your child how to put on/take off their coat (buttons/zip).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 Infant Rg" panose="02000503030000020003" charset="0"/>
                <a:ea typeface="Sassoon Infant Rg" pitchFamily="50" charset="0"/>
                <a:cs typeface="Arial" panose="020B0604020202020204" pitchFamily="34" charset="0"/>
              </a:rPr>
              <a:t>Teach your child to recognise their own name. 	</a:t>
            </a:r>
            <a:r>
              <a:rPr lang="en-GB" sz="16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A0A325-50F7-400E-B7E4-C51FFBF25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23026"/>
          <a:stretch/>
        </p:blipFill>
        <p:spPr>
          <a:xfrm flipV="1">
            <a:off x="6710942" y="428561"/>
            <a:ext cx="1975861" cy="1624120"/>
          </a:xfrm>
          <a:prstGeom prst="roundRect">
            <a:avLst>
              <a:gd name="adj" fmla="val 7190"/>
            </a:avLst>
          </a:prstGeom>
          <a:noFill/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14BB14-3047-480B-933B-2411002B80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1"/>
          <a:stretch/>
        </p:blipFill>
        <p:spPr>
          <a:xfrm>
            <a:off x="6674565" y="492600"/>
            <a:ext cx="2139114" cy="1522269"/>
          </a:xfrm>
          <a:prstGeom prst="ellipse">
            <a:avLst/>
          </a:prstGeom>
          <a:noFill/>
          <a:ln w="63500" cap="rnd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1C1C1C"/>
      </a:hlink>
      <a:folHlink>
        <a:srgbClr val="1C1C1C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450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Roboto</vt:lpstr>
      <vt:lpstr>Calibri</vt:lpstr>
      <vt:lpstr>Twinkl</vt:lpstr>
      <vt:lpstr>Sassoon Infant Rg</vt:lpstr>
      <vt:lpstr>Arial</vt:lpstr>
      <vt:lpstr>Twinkl SemiBold</vt:lpstr>
      <vt:lpstr>Tuffy</vt:lpstr>
      <vt:lpstr>Office Theme</vt:lpstr>
      <vt:lpstr>PowerPoint Presentation</vt:lpstr>
      <vt:lpstr>Settling In Activities</vt:lpstr>
      <vt:lpstr>Settling In</vt:lpstr>
      <vt:lpstr>Junior Infants</vt:lpstr>
      <vt:lpstr>Junior Infants</vt:lpstr>
      <vt:lpstr>Play as part of learning in the Infant Classroom.</vt:lpstr>
      <vt:lpstr>Homework</vt:lpstr>
      <vt:lpstr>Please Remember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Shermeen Ahmed</dc:creator>
  <cp:lastModifiedBy>User</cp:lastModifiedBy>
  <cp:revision>57</cp:revision>
  <dcterms:created xsi:type="dcterms:W3CDTF">2017-08-08T12:11:59Z</dcterms:created>
  <dcterms:modified xsi:type="dcterms:W3CDTF">2023-01-31T14:51:29Z</dcterms:modified>
</cp:coreProperties>
</file>